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4"/>
  </p:sldMasterIdLst>
  <p:notesMasterIdLst>
    <p:notesMasterId r:id="rId20"/>
  </p:notesMasterIdLst>
  <p:handoutMasterIdLst>
    <p:handoutMasterId r:id="rId21"/>
  </p:handoutMasterIdLst>
  <p:sldIdLst>
    <p:sldId id="281" r:id="rId5"/>
    <p:sldId id="355" r:id="rId6"/>
    <p:sldId id="353" r:id="rId7"/>
    <p:sldId id="284" r:id="rId8"/>
    <p:sldId id="362" r:id="rId9"/>
    <p:sldId id="363" r:id="rId10"/>
    <p:sldId id="361" r:id="rId11"/>
    <p:sldId id="366" r:id="rId12"/>
    <p:sldId id="368" r:id="rId13"/>
    <p:sldId id="367" r:id="rId14"/>
    <p:sldId id="369" r:id="rId15"/>
    <p:sldId id="370" r:id="rId16"/>
    <p:sldId id="371" r:id="rId17"/>
    <p:sldId id="372" r:id="rId18"/>
    <p:sldId id="359" r:id="rId19"/>
  </p:sldIdLst>
  <p:sldSz cx="12192000" cy="6858000"/>
  <p:notesSz cx="6858000" cy="9144000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60" userDrawn="1">
          <p15:clr>
            <a:srgbClr val="A4A3A4"/>
          </p15:clr>
        </p15:guide>
        <p15:guide id="2" pos="7392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60" d="100"/>
          <a:sy n="60" d="100"/>
        </p:scale>
        <p:origin x="72" y="1380"/>
      </p:cViewPr>
      <p:guideLst>
        <p:guide pos="360"/>
        <p:guide pos="7392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80"/>
    </p:cViewPr>
  </p:sorterViewPr>
  <p:notesViewPr>
    <p:cSldViewPr snapToGrid="0">
      <p:cViewPr varScale="1">
        <p:scale>
          <a:sx n="83" d="100"/>
          <a:sy n="83" d="100"/>
        </p:scale>
        <p:origin x="391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8/10/relationships/authors" Target="author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9EB018AA-DEA7-448F-AE2F-C3D13A0F02A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ko-KR" altLang="en-US">
              <a:latin typeface="+mj-ea"/>
              <a:ea typeface="+mj-ea"/>
            </a:endParaRP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FB87A71-96EB-4108-95A3-855A4C3601A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75E9C40-2B55-43AB-8539-C48809F2FC17}" type="datetime1">
              <a:rPr lang="en-US" altLang="ko-KR" smtClean="0">
                <a:latin typeface="+mj-ea"/>
                <a:ea typeface="+mj-ea"/>
              </a:rPr>
              <a:t>5/25/2022</a:t>
            </a:fld>
            <a:endParaRPr lang="ko-KR" altLang="en-US">
              <a:latin typeface="+mj-ea"/>
              <a:ea typeface="+mj-ea"/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445591A-E83D-4F8A-B064-12B29D3154F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ko-KR" altLang="en-US">
              <a:latin typeface="+mj-ea"/>
              <a:ea typeface="+mj-ea"/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7AF2308-535F-471C-9423-3467454C92F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661E857-36B8-43F1-9D87-FE508167BCE3}" type="slidenum">
              <a:rPr lang="en-US" altLang="ko-KR" smtClean="0">
                <a:latin typeface="+mj-ea"/>
                <a:ea typeface="+mj-ea"/>
              </a:rPr>
              <a:t>‹#›</a:t>
            </a:fld>
            <a:endParaRPr lang="ko-KR" altLang="en-US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40023140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+mj-ea"/>
                <a:ea typeface="+mj-ea"/>
              </a:defRPr>
            </a:lvl1pPr>
          </a:lstStyle>
          <a:p>
            <a:endParaRPr lang="ko-KR" altLang="en-US" noProof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+mj-ea"/>
                <a:ea typeface="+mj-ea"/>
              </a:defRPr>
            </a:lvl1pPr>
          </a:lstStyle>
          <a:p>
            <a:fld id="{58D25597-25DC-4569-9D2F-FB5CC7243947}" type="datetime1">
              <a:rPr lang="ko-KR" altLang="en-US" smtClean="0"/>
              <a:pPr/>
              <a:t>2022-05-25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+mj-ea"/>
                <a:ea typeface="+mj-ea"/>
              </a:defRPr>
            </a:lvl1pPr>
          </a:lstStyle>
          <a:p>
            <a:endParaRPr lang="ko-KR" altLang="en-US" noProof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+mj-ea"/>
                <a:ea typeface="+mj-ea"/>
              </a:defRPr>
            </a:lvl1pPr>
          </a:lstStyle>
          <a:p>
            <a:fld id="{BCFAAAB6-A2C6-4A85-A3A1-98EFBA61C967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07675299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j-ea"/>
        <a:ea typeface="+mj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b="0" i="0">
              <a:effectLst/>
              <a:latin typeface="+mj-ea"/>
              <a:ea typeface="+mj-ea"/>
            </a:endParaRPr>
          </a:p>
          <a:p>
            <a:pPr rtl="0"/>
            <a:r>
              <a:rPr lang="en-US" altLang="ko-KR">
                <a:latin typeface="+mj-ea"/>
                <a:ea typeface="+mj-ea"/>
              </a:rPr>
              <a:t>ID=d924773e-9a16-4d6d-9803-8cb819e99682</a:t>
            </a:r>
            <a:r>
              <a:rPr lang="ko-KR" altLang="en-US">
                <a:latin typeface="+mj-ea"/>
                <a:ea typeface="+mj-ea"/>
              </a:rPr>
              <a:t>
</a:t>
            </a:r>
            <a:r>
              <a:rPr lang="en-US" altLang="ko-KR">
                <a:latin typeface="+mj-ea"/>
                <a:ea typeface="+mj-ea"/>
              </a:rPr>
              <a:t>Recipe=text_billboard
Type=TextOnly
Variant=0
FamilyID=AccentBoxWalbaum_Zero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EAA36B1-75F6-458C-B388-8BC01E9857C8}" type="slidenum">
              <a:rPr lang="en-US" altLang="ko-KR" smtClean="0">
                <a:latin typeface="+mj-ea"/>
                <a:ea typeface="+mj-ea"/>
              </a:rPr>
              <a:t>1</a:t>
            </a:fld>
            <a:endParaRPr lang="ko-KR" altLang="en-US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703205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BCFAAAB6-A2C6-4A85-A3A1-98EFBA61C967}" type="slidenum">
              <a:rPr lang="en-US" altLang="ko-KR" smtClean="0">
                <a:latin typeface="+mj-ea"/>
                <a:ea typeface="+mj-ea"/>
              </a:rPr>
              <a:t>10</a:t>
            </a:fld>
            <a:endParaRPr lang="ko-KR" altLang="en-US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6212796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BCFAAAB6-A2C6-4A85-A3A1-98EFBA61C967}" type="slidenum">
              <a:rPr lang="en-US" altLang="ko-KR" smtClean="0">
                <a:latin typeface="+mj-ea"/>
                <a:ea typeface="+mj-ea"/>
              </a:rPr>
              <a:t>11</a:t>
            </a:fld>
            <a:endParaRPr lang="ko-KR" altLang="en-US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015790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BCFAAAB6-A2C6-4A85-A3A1-98EFBA61C967}" type="slidenum">
              <a:rPr lang="en-US" altLang="ko-KR" smtClean="0">
                <a:latin typeface="+mj-ea"/>
                <a:ea typeface="+mj-ea"/>
              </a:rPr>
              <a:t>12</a:t>
            </a:fld>
            <a:endParaRPr lang="ko-KR" altLang="en-US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41212986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BCFAAAB6-A2C6-4A85-A3A1-98EFBA61C967}" type="slidenum">
              <a:rPr lang="en-US" altLang="ko-KR" smtClean="0">
                <a:latin typeface="+mj-ea"/>
                <a:ea typeface="+mj-ea"/>
              </a:rPr>
              <a:t>13</a:t>
            </a:fld>
            <a:endParaRPr lang="ko-KR" altLang="en-US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2799267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BCFAAAB6-A2C6-4A85-A3A1-98EFBA61C967}" type="slidenum">
              <a:rPr lang="en-US" altLang="ko-KR" smtClean="0">
                <a:latin typeface="+mj-ea"/>
                <a:ea typeface="+mj-ea"/>
              </a:rPr>
              <a:t>14</a:t>
            </a:fld>
            <a:endParaRPr lang="ko-KR" altLang="en-US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1073370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BCFAAAB6-A2C6-4A85-A3A1-98EFBA61C967}" type="slidenum">
              <a:rPr lang="en-US" altLang="ko-KR" smtClean="0">
                <a:latin typeface="+mj-ea"/>
                <a:ea typeface="+mj-ea"/>
              </a:rPr>
              <a:t>15</a:t>
            </a:fld>
            <a:endParaRPr lang="ko-KR" altLang="en-US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9748014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BCFAAAB6-A2C6-4A85-A3A1-98EFBA61C967}" type="slidenum">
              <a:rPr lang="en-US" altLang="ko-KR" smtClean="0">
                <a:latin typeface="+mj-ea"/>
                <a:ea typeface="+mj-ea"/>
              </a:rPr>
              <a:t>2</a:t>
            </a:fld>
            <a:endParaRPr lang="ko-KR" altLang="en-US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5933140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BCFAAAB6-A2C6-4A85-A3A1-98EFBA61C967}" type="slidenum">
              <a:rPr lang="en-US" altLang="ko-KR" smtClean="0">
                <a:latin typeface="+mj-ea"/>
                <a:ea typeface="+mj-ea"/>
              </a:rPr>
              <a:t>3</a:t>
            </a:fld>
            <a:endParaRPr lang="ko-KR" altLang="en-US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7850256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BCFAAAB6-A2C6-4A85-A3A1-98EFBA61C967}" type="slidenum">
              <a:rPr lang="en-US" altLang="ko-KR" smtClean="0">
                <a:latin typeface="+mj-ea"/>
                <a:ea typeface="+mj-ea"/>
              </a:rPr>
              <a:t>4</a:t>
            </a:fld>
            <a:endParaRPr lang="ko-KR" altLang="en-US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8228714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BCFAAAB6-A2C6-4A85-A3A1-98EFBA61C967}" type="slidenum">
              <a:rPr lang="en-US" altLang="ko-KR" smtClean="0">
                <a:latin typeface="+mj-ea"/>
                <a:ea typeface="+mj-ea"/>
              </a:rPr>
              <a:t>5</a:t>
            </a:fld>
            <a:endParaRPr lang="ko-KR" altLang="en-US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5293467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BCFAAAB6-A2C6-4A85-A3A1-98EFBA61C967}" type="slidenum">
              <a:rPr lang="en-US" altLang="ko-KR" smtClean="0">
                <a:latin typeface="+mj-ea"/>
                <a:ea typeface="+mj-ea"/>
              </a:rPr>
              <a:t>6</a:t>
            </a:fld>
            <a:endParaRPr lang="ko-KR" altLang="en-US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957078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BCFAAAB6-A2C6-4A85-A3A1-98EFBA61C967}" type="slidenum">
              <a:rPr lang="en-US" altLang="ko-KR" smtClean="0">
                <a:latin typeface="+mj-ea"/>
                <a:ea typeface="+mj-ea"/>
              </a:rPr>
              <a:t>7</a:t>
            </a:fld>
            <a:endParaRPr lang="ko-KR" altLang="en-US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9586893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BCFAAAB6-A2C6-4A85-A3A1-98EFBA61C967}" type="slidenum">
              <a:rPr lang="en-US" altLang="ko-KR" smtClean="0">
                <a:latin typeface="+mj-ea"/>
                <a:ea typeface="+mj-ea"/>
              </a:rPr>
              <a:t>8</a:t>
            </a:fld>
            <a:endParaRPr lang="ko-KR" altLang="en-US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9508629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BCFAAAB6-A2C6-4A85-A3A1-98EFBA61C967}" type="slidenum">
              <a:rPr lang="en-US" altLang="ko-KR" smtClean="0">
                <a:latin typeface="+mj-ea"/>
                <a:ea typeface="+mj-ea"/>
              </a:rPr>
              <a:t>9</a:t>
            </a:fld>
            <a:endParaRPr lang="ko-KR" altLang="en-US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1089632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직사각형 6">
            <a:extLst>
              <a:ext uri="{FF2B5EF4-FFF2-40B4-BE49-F238E27FC236}">
                <a16:creationId xmlns:a16="http://schemas.microsoft.com/office/drawing/2014/main" id="{BC5C50C9-5CB7-4938-BEDF-DD2FC7529FA9}"/>
              </a:ext>
            </a:extLst>
          </p:cNvPr>
          <p:cNvSpPr/>
          <p:nvPr userDrawn="1"/>
        </p:nvSpPr>
        <p:spPr>
          <a:xfrm>
            <a:off x="1528762" y="1473243"/>
            <a:ext cx="9144000" cy="3007447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01368" y="1664208"/>
            <a:ext cx="8586216" cy="2176272"/>
          </a:xfrm>
        </p:spPr>
        <p:txBody>
          <a:bodyPr rtlCol="0" anchor="ctr">
            <a:normAutofit/>
          </a:bodyPr>
          <a:lstStyle>
            <a:lvl1pPr algn="ctr">
              <a:defRPr sz="66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87168" y="4142232"/>
            <a:ext cx="7223760" cy="685800"/>
          </a:xfrm>
          <a:solidFill>
            <a:schemeClr val="accent1"/>
          </a:solidFill>
        </p:spPr>
        <p:txBody>
          <a:bodyPr rtlCol="0" anchor="ctr">
            <a:norm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 noProof="0"/>
              <a:t>클릭하여 마스터 부제목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26696404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개의 그림이 있는 제목 및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" name="직사각형 3">
            <a:extLst>
              <a:ext uri="{FF2B5EF4-FFF2-40B4-BE49-F238E27FC236}">
                <a16:creationId xmlns:a16="http://schemas.microsoft.com/office/drawing/2014/main" id="{2CD68929-9BD1-4A1E-9C1E-5B980D986EC1}"/>
              </a:ext>
            </a:extLst>
          </p:cNvPr>
          <p:cNvSpPr/>
          <p:nvPr userDrawn="1"/>
        </p:nvSpPr>
        <p:spPr>
          <a:xfrm>
            <a:off x="409575" y="633619"/>
            <a:ext cx="4927413" cy="5495925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978408"/>
            <a:ext cx="4059936" cy="1106424"/>
          </a:xfrm>
        </p:spPr>
        <p:txBody>
          <a:bodyPr rtlCol="0" anchor="ctr">
            <a:normAutofit/>
          </a:bodyPr>
          <a:lstStyle>
            <a:lvl1pPr>
              <a:defRPr sz="2800"/>
            </a:lvl1pPr>
          </a:lstStyle>
          <a:p>
            <a:pPr rtl="0"/>
            <a:r>
              <a:rPr lang="ko-KR" altLang="en-US"/>
              <a:t>마스터 제목 스타일 편집</a:t>
            </a:r>
            <a:endParaRPr lang="ko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2359152"/>
            <a:ext cx="4059936" cy="3429000"/>
          </a:xfrm>
        </p:spPr>
        <p:txBody>
          <a:bodyPr rtlCol="0"/>
          <a:lstStyle>
            <a:lvl1pPr marL="0" indent="0">
              <a:buNone/>
              <a:defRPr sz="1800"/>
            </a:lvl1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5" name="그림 개체 틀 14">
            <a:extLst>
              <a:ext uri="{FF2B5EF4-FFF2-40B4-BE49-F238E27FC236}">
                <a16:creationId xmlns:a16="http://schemas.microsoft.com/office/drawing/2014/main" id="{D9F91D62-7A39-4697-A73D-908DBA590EF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961120" y="566928"/>
            <a:ext cx="2871216" cy="2340864"/>
          </a:xfrm>
        </p:spPr>
        <p:txBody>
          <a:bodyPr rtlCol="0" anchor="ctr"/>
          <a:lstStyle>
            <a:lvl1pPr algn="ctr">
              <a:buNone/>
              <a:defRPr/>
            </a:lvl1pPr>
          </a:lstStyle>
          <a:p>
            <a:pPr rtl="0"/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10" name="그림 개체 틀 14">
            <a:extLst>
              <a:ext uri="{FF2B5EF4-FFF2-40B4-BE49-F238E27FC236}">
                <a16:creationId xmlns:a16="http://schemas.microsoft.com/office/drawing/2014/main" id="{687A7A61-F904-44E0-837C-FB357932BC1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843016" y="566928"/>
            <a:ext cx="2871216" cy="2340864"/>
          </a:xfrm>
        </p:spPr>
        <p:txBody>
          <a:bodyPr rtlCol="0" anchor="ctr"/>
          <a:lstStyle>
            <a:lvl1pPr algn="ctr">
              <a:buNone/>
              <a:defRPr/>
            </a:lvl1pPr>
          </a:lstStyle>
          <a:p>
            <a:pPr rtl="0"/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3ED68CE-A00C-4DD9-8065-B0E3D033BC20}"/>
              </a:ext>
            </a:extLst>
          </p:cNvPr>
          <p:cNvSpPr/>
          <p:nvPr userDrawn="1"/>
        </p:nvSpPr>
        <p:spPr>
          <a:xfrm>
            <a:off x="345567" y="117043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B3EDCB6-603C-4A22-80E6-232A6202452A}"/>
              </a:ext>
            </a:extLst>
          </p:cNvPr>
          <p:cNvSpPr/>
          <p:nvPr userDrawn="1"/>
        </p:nvSpPr>
        <p:spPr>
          <a:xfrm>
            <a:off x="877459" y="2121408"/>
            <a:ext cx="3958650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그림 개체 틀 14">
            <a:extLst>
              <a:ext uri="{FF2B5EF4-FFF2-40B4-BE49-F238E27FC236}">
                <a16:creationId xmlns:a16="http://schemas.microsoft.com/office/drawing/2014/main" id="{FBB9124E-D1EB-4540-B1E1-DF3CD388BB2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843016" y="3108960"/>
            <a:ext cx="5989320" cy="3054096"/>
          </a:xfrm>
        </p:spPr>
        <p:txBody>
          <a:bodyPr rtlCol="0" anchor="ctr"/>
          <a:lstStyle>
            <a:lvl1pPr algn="ctr">
              <a:buNone/>
              <a:defRPr/>
            </a:lvl1pPr>
          </a:lstStyle>
          <a:p>
            <a:pPr rtl="0"/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18" name="날짜 개체 틀 17">
            <a:extLst>
              <a:ext uri="{FF2B5EF4-FFF2-40B4-BE49-F238E27FC236}">
                <a16:creationId xmlns:a16="http://schemas.microsoft.com/office/drawing/2014/main" id="{88171D0F-B23C-4DA9-9F5D-C5F480A4C5BE}"/>
              </a:ext>
            </a:extLst>
          </p:cNvPr>
          <p:cNvSpPr>
            <a:spLocks noGrp="1"/>
          </p:cNvSpPr>
          <p:nvPr>
            <p:ph type="dt" sz="half" idx="18"/>
          </p:nvPr>
        </p:nvSpPr>
        <p:spPr>
          <a:xfrm>
            <a:off x="905256" y="6356350"/>
            <a:ext cx="2743200" cy="365125"/>
          </a:xfrm>
        </p:spPr>
        <p:txBody>
          <a:bodyPr rtlCol="0"/>
          <a:lstStyle/>
          <a:p>
            <a:pPr rtl="0"/>
            <a:r>
              <a:rPr lang="ko"/>
              <a:t>9/4/20XX</a:t>
            </a:r>
          </a:p>
        </p:txBody>
      </p:sp>
      <p:sp>
        <p:nvSpPr>
          <p:cNvPr id="19" name="바닥글 개체 틀 18">
            <a:extLst>
              <a:ext uri="{FF2B5EF4-FFF2-40B4-BE49-F238E27FC236}">
                <a16:creationId xmlns:a16="http://schemas.microsoft.com/office/drawing/2014/main" id="{69186A5E-A88B-4AD5-8730-E1679229BB98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 rtlCol="0"/>
          <a:lstStyle/>
          <a:p>
            <a:pPr rtl="0"/>
            <a:r>
              <a:rPr lang="ko"/>
              <a:t>프레젠테이션 제목</a:t>
            </a:r>
          </a:p>
        </p:txBody>
      </p:sp>
      <p:sp>
        <p:nvSpPr>
          <p:cNvPr id="20" name="슬라이드 번호 개체 틀 19">
            <a:extLst>
              <a:ext uri="{FF2B5EF4-FFF2-40B4-BE49-F238E27FC236}">
                <a16:creationId xmlns:a16="http://schemas.microsoft.com/office/drawing/2014/main" id="{FDD4F609-6DE6-4637-A216-DB19D982FF19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>
          <a:xfrm>
            <a:off x="8540496" y="6356350"/>
            <a:ext cx="2743200" cy="365125"/>
          </a:xfrm>
        </p:spPr>
        <p:txBody>
          <a:bodyPr rtlCol="0"/>
          <a:lstStyle/>
          <a:p>
            <a:pPr rtl="0"/>
            <a:fld id="{A65A5C87-DF58-40C8-B092-1DE63DB4547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79717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개의 그림이 있는 제목 및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" name="직사각형 3">
            <a:extLst>
              <a:ext uri="{FF2B5EF4-FFF2-40B4-BE49-F238E27FC236}">
                <a16:creationId xmlns:a16="http://schemas.microsoft.com/office/drawing/2014/main" id="{2CD68929-9BD1-4A1E-9C1E-5B980D986EC1}"/>
              </a:ext>
            </a:extLst>
          </p:cNvPr>
          <p:cNvSpPr/>
          <p:nvPr userDrawn="1"/>
        </p:nvSpPr>
        <p:spPr>
          <a:xfrm>
            <a:off x="7324344" y="630936"/>
            <a:ext cx="4517136" cy="5495925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0" y="978408"/>
            <a:ext cx="3721608" cy="1106424"/>
          </a:xfrm>
        </p:spPr>
        <p:txBody>
          <a:bodyPr rtlCol="0" anchor="ctr">
            <a:normAutofit/>
          </a:bodyPr>
          <a:lstStyle>
            <a:lvl1pPr>
              <a:defRPr sz="2800"/>
            </a:lvl1pPr>
          </a:lstStyle>
          <a:p>
            <a:pPr rtl="0"/>
            <a:r>
              <a:rPr lang="ko-KR" altLang="en-US"/>
              <a:t>마스터 제목 스타일 편집</a:t>
            </a:r>
            <a:endParaRPr lang="ko"/>
          </a:p>
        </p:txBody>
      </p:sp>
      <p:sp>
        <p:nvSpPr>
          <p:cNvPr id="15" name="그림 개체 틀 14">
            <a:extLst>
              <a:ext uri="{FF2B5EF4-FFF2-40B4-BE49-F238E27FC236}">
                <a16:creationId xmlns:a16="http://schemas.microsoft.com/office/drawing/2014/main" id="{D9F91D62-7A39-4697-A73D-908DBA590EF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767328" y="630936"/>
            <a:ext cx="3246120" cy="2688336"/>
          </a:xfrm>
        </p:spPr>
        <p:txBody>
          <a:bodyPr rtlCol="0" anchor="ctr"/>
          <a:lstStyle>
            <a:lvl1pPr algn="ctr">
              <a:buNone/>
              <a:defRPr/>
            </a:lvl1pPr>
          </a:lstStyle>
          <a:p>
            <a:pPr rtl="0"/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10" name="그림 개체 틀 14">
            <a:extLst>
              <a:ext uri="{FF2B5EF4-FFF2-40B4-BE49-F238E27FC236}">
                <a16:creationId xmlns:a16="http://schemas.microsoft.com/office/drawing/2014/main" id="{687A7A61-F904-44E0-837C-FB357932BC1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11480" y="630936"/>
            <a:ext cx="3246120" cy="2688336"/>
          </a:xfrm>
        </p:spPr>
        <p:txBody>
          <a:bodyPr rtlCol="0" anchor="ctr"/>
          <a:lstStyle>
            <a:lvl1pPr algn="ctr">
              <a:buNone/>
              <a:defRPr/>
            </a:lvl1pPr>
          </a:lstStyle>
          <a:p>
            <a:pPr rtl="0"/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3ED68CE-A00C-4DD9-8065-B0E3D033BC20}"/>
              </a:ext>
            </a:extLst>
          </p:cNvPr>
          <p:cNvSpPr/>
          <p:nvPr userDrawn="1"/>
        </p:nvSpPr>
        <p:spPr>
          <a:xfrm>
            <a:off x="7260336" y="1179576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그림 개체 틀 14">
            <a:extLst>
              <a:ext uri="{FF2B5EF4-FFF2-40B4-BE49-F238E27FC236}">
                <a16:creationId xmlns:a16="http://schemas.microsoft.com/office/drawing/2014/main" id="{FBB9124E-D1EB-4540-B1E1-DF3CD388BB2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11480" y="3438144"/>
            <a:ext cx="3246120" cy="2688336"/>
          </a:xfrm>
        </p:spPr>
        <p:txBody>
          <a:bodyPr rtlCol="0" anchor="ctr"/>
          <a:lstStyle>
            <a:lvl1pPr algn="ctr">
              <a:buNone/>
              <a:defRPr/>
            </a:lvl1pPr>
          </a:lstStyle>
          <a:p>
            <a:pPr rtl="0"/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18" name="날짜 개체 틀 17">
            <a:extLst>
              <a:ext uri="{FF2B5EF4-FFF2-40B4-BE49-F238E27FC236}">
                <a16:creationId xmlns:a16="http://schemas.microsoft.com/office/drawing/2014/main" id="{88171D0F-B23C-4DA9-9F5D-C5F480A4C5BE}"/>
              </a:ext>
            </a:extLst>
          </p:cNvPr>
          <p:cNvSpPr>
            <a:spLocks noGrp="1"/>
          </p:cNvSpPr>
          <p:nvPr>
            <p:ph type="dt" sz="half" idx="18"/>
          </p:nvPr>
        </p:nvSpPr>
        <p:spPr>
          <a:xfrm>
            <a:off x="905256" y="6356350"/>
            <a:ext cx="2743200" cy="365125"/>
          </a:xfrm>
        </p:spPr>
        <p:txBody>
          <a:bodyPr rtlCol="0"/>
          <a:lstStyle/>
          <a:p>
            <a:pPr rtl="0"/>
            <a:r>
              <a:rPr lang="ko"/>
              <a:t>9/4/20XX</a:t>
            </a:r>
          </a:p>
        </p:txBody>
      </p:sp>
      <p:sp>
        <p:nvSpPr>
          <p:cNvPr id="19" name="바닥글 개체 틀 18">
            <a:extLst>
              <a:ext uri="{FF2B5EF4-FFF2-40B4-BE49-F238E27FC236}">
                <a16:creationId xmlns:a16="http://schemas.microsoft.com/office/drawing/2014/main" id="{69186A5E-A88B-4AD5-8730-E1679229BB98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 rtlCol="0"/>
          <a:lstStyle/>
          <a:p>
            <a:pPr rtl="0"/>
            <a:r>
              <a:rPr lang="ko"/>
              <a:t>프레젠테이션 제목</a:t>
            </a:r>
          </a:p>
        </p:txBody>
      </p:sp>
      <p:sp>
        <p:nvSpPr>
          <p:cNvPr id="20" name="슬라이드 번호 개체 틀 19">
            <a:extLst>
              <a:ext uri="{FF2B5EF4-FFF2-40B4-BE49-F238E27FC236}">
                <a16:creationId xmlns:a16="http://schemas.microsoft.com/office/drawing/2014/main" id="{FDD4F609-6DE6-4637-A216-DB19D982FF19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>
          <a:xfrm>
            <a:off x="8540496" y="6356350"/>
            <a:ext cx="2743200" cy="365125"/>
          </a:xfrm>
        </p:spPr>
        <p:txBody>
          <a:bodyPr rtlCol="0"/>
          <a:lstStyle/>
          <a:p>
            <a:pPr rtl="0"/>
            <a:fld id="{A65A5C87-DF58-40C8-B092-1DE63DB4547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25280B1-DD77-4ADB-A6FC-71309BCB66E1}"/>
              </a:ext>
            </a:extLst>
          </p:cNvPr>
          <p:cNvSpPr/>
          <p:nvPr userDrawn="1"/>
        </p:nvSpPr>
        <p:spPr>
          <a:xfrm>
            <a:off x="7792216" y="2185416"/>
            <a:ext cx="3683187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그림 개체 틀 14">
            <a:extLst>
              <a:ext uri="{FF2B5EF4-FFF2-40B4-BE49-F238E27FC236}">
                <a16:creationId xmlns:a16="http://schemas.microsoft.com/office/drawing/2014/main" id="{6B8374DB-2C54-426F-9768-7B838BE1F98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767328" y="3438144"/>
            <a:ext cx="3246120" cy="2688336"/>
          </a:xfrm>
        </p:spPr>
        <p:txBody>
          <a:bodyPr rtlCol="0" anchor="ctr"/>
          <a:lstStyle>
            <a:lvl1pPr algn="ctr">
              <a:buNone/>
              <a:defRPr/>
            </a:lvl1pPr>
          </a:lstStyle>
          <a:p>
            <a:pPr rtl="0"/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A0D33A8D-B0BB-4920-AAC4-6EE9952AA556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772400" y="3099816"/>
            <a:ext cx="3721100" cy="447675"/>
          </a:xfrm>
        </p:spPr>
        <p:txBody>
          <a:bodyPr rtlCol="0"/>
          <a:lstStyle>
            <a:lvl1pPr marL="0" indent="0">
              <a:buNone/>
              <a:defRPr sz="1600"/>
            </a:lvl1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1" name="텍스트 개체 틀 7">
            <a:extLst>
              <a:ext uri="{FF2B5EF4-FFF2-40B4-BE49-F238E27FC236}">
                <a16:creationId xmlns:a16="http://schemas.microsoft.com/office/drawing/2014/main" id="{FC2F80E1-DA5D-4EBA-BDBC-FFD24776ED0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772400" y="4215384"/>
            <a:ext cx="3721100" cy="447675"/>
          </a:xfrm>
        </p:spPr>
        <p:txBody>
          <a:bodyPr rtlCol="0"/>
          <a:lstStyle>
            <a:lvl1pPr marL="0" indent="0">
              <a:buNone/>
              <a:defRPr sz="1600"/>
            </a:lvl1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2" name="텍스트 개체 틀 7">
            <a:extLst>
              <a:ext uri="{FF2B5EF4-FFF2-40B4-BE49-F238E27FC236}">
                <a16:creationId xmlns:a16="http://schemas.microsoft.com/office/drawing/2014/main" id="{536A3E74-5D94-4FE5-A5F8-7DA032AD48A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7772400" y="5321808"/>
            <a:ext cx="3721100" cy="447675"/>
          </a:xfrm>
        </p:spPr>
        <p:txBody>
          <a:bodyPr rtlCol="0"/>
          <a:lstStyle>
            <a:lvl1pPr marL="0" indent="0">
              <a:buNone/>
              <a:defRPr sz="1600"/>
            </a:lvl1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3" name="그림 개체 틀 14">
            <a:extLst>
              <a:ext uri="{FF2B5EF4-FFF2-40B4-BE49-F238E27FC236}">
                <a16:creationId xmlns:a16="http://schemas.microsoft.com/office/drawing/2014/main" id="{A36D2011-9E99-44AA-8612-4EEBAAA5D036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7772400" y="2532888"/>
            <a:ext cx="457200" cy="457200"/>
          </a:xfrm>
        </p:spPr>
        <p:txBody>
          <a:bodyPr rtlCol="0" anchor="ctr"/>
          <a:lstStyle>
            <a:lvl1pPr algn="ctr">
              <a:buNone/>
              <a:defRPr sz="900"/>
            </a:lvl1pPr>
          </a:lstStyle>
          <a:p>
            <a:pPr rtl="0"/>
            <a:r>
              <a:rPr lang="ko"/>
              <a:t>아이콘</a:t>
            </a:r>
          </a:p>
        </p:txBody>
      </p:sp>
      <p:sp>
        <p:nvSpPr>
          <p:cNvPr id="24" name="그림 개체 틀 14">
            <a:extLst>
              <a:ext uri="{FF2B5EF4-FFF2-40B4-BE49-F238E27FC236}">
                <a16:creationId xmlns:a16="http://schemas.microsoft.com/office/drawing/2014/main" id="{80B0958E-0709-4604-ADAF-A6137275F31B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7772400" y="3630168"/>
            <a:ext cx="457200" cy="457200"/>
          </a:xfrm>
        </p:spPr>
        <p:txBody>
          <a:bodyPr rtlCol="0" anchor="ctr"/>
          <a:lstStyle>
            <a:lvl1pPr algn="ctr">
              <a:buNone/>
              <a:defRPr sz="900"/>
            </a:lvl1pPr>
          </a:lstStyle>
          <a:p>
            <a:pPr rtl="0"/>
            <a:r>
              <a:rPr lang="ko"/>
              <a:t>아이콘</a:t>
            </a:r>
          </a:p>
        </p:txBody>
      </p:sp>
      <p:sp>
        <p:nvSpPr>
          <p:cNvPr id="25" name="그림 개체 틀 14">
            <a:extLst>
              <a:ext uri="{FF2B5EF4-FFF2-40B4-BE49-F238E27FC236}">
                <a16:creationId xmlns:a16="http://schemas.microsoft.com/office/drawing/2014/main" id="{F4A09204-1398-472F-B713-0AD49188773D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7772400" y="4754880"/>
            <a:ext cx="457200" cy="457200"/>
          </a:xfrm>
        </p:spPr>
        <p:txBody>
          <a:bodyPr rtlCol="0" anchor="ctr"/>
          <a:lstStyle>
            <a:lvl1pPr algn="ctr">
              <a:buNone/>
              <a:defRPr sz="900"/>
            </a:lvl1pPr>
          </a:lstStyle>
          <a:p>
            <a:pPr rtl="0"/>
            <a:r>
              <a:rPr lang="ko"/>
              <a:t>아이콘</a:t>
            </a:r>
          </a:p>
        </p:txBody>
      </p:sp>
    </p:spTree>
    <p:extLst>
      <p:ext uri="{BB962C8B-B14F-4D97-AF65-F5344CB8AC3E}">
        <p14:creationId xmlns:p14="http://schemas.microsoft.com/office/powerpoint/2010/main" val="34393436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직사각형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 userDrawn="1"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 rtlCol="0">
            <a:normAutofit/>
          </a:bodyPr>
          <a:lstStyle>
            <a:lvl1pPr>
              <a:defRPr sz="5400"/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ko"/>
              <a:t>9/4/20XX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"/>
              <a:t>프레젠테이션 제목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65A5C87-DF58-40C8-B092-1DE63DB4547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09944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ko"/>
              <a:t>9/4/20XX</a:t>
            </a: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"/>
              <a:t>프레젠테이션 제목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65A5C87-DF58-40C8-B092-1DE63DB4547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03778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직사각형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rtlCol="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 rtlCol="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68680" y="3429000"/>
            <a:ext cx="3099816" cy="2066544"/>
          </a:xfrm>
        </p:spPr>
        <p:txBody>
          <a:bodyPr rtlCol="0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" dirty="0"/>
              <a:t>마스터 텍스트 스타일을 편집하려면 클릭하세요.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 rtlCol="0"/>
          <a:lstStyle/>
          <a:p>
            <a:pPr rtl="0"/>
            <a:r>
              <a:rPr lang="ko"/>
              <a:t>9/4/20XX</a:t>
            </a: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"/>
              <a:t>프레젠테이션 제목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65A5C87-DF58-40C8-B092-1DE63DB4547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72245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직사각형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rtlCol="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 rtlCol="0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/>
              <a:t>그림을 추가하려면 아이콘을 클릭하십시오</a:t>
            </a:r>
            <a:endParaRPr lang="ko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 rtlCol="0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 rtlCol="0"/>
          <a:lstStyle/>
          <a:p>
            <a:pPr rtl="0"/>
            <a:r>
              <a:rPr lang="ko"/>
              <a:t>9/4/20XX</a:t>
            </a: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"/>
              <a:t>프레젠테이션 제목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65A5C87-DF58-40C8-B092-1DE63DB4547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3248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그림이 있는 제목 및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84064" y="1078992"/>
            <a:ext cx="6272784" cy="1536192"/>
          </a:xfrm>
        </p:spPr>
        <p:txBody>
          <a:bodyPr rtlCol="0" anchor="b">
            <a:normAutofit/>
          </a:bodyPr>
          <a:lstStyle>
            <a:lvl1pPr>
              <a:defRPr sz="5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084064" y="3355848"/>
            <a:ext cx="6272784" cy="2825496"/>
          </a:xfrm>
        </p:spPr>
        <p:txBody>
          <a:bodyPr rtlCol="0"/>
          <a:lstStyle>
            <a:lvl1pPr>
              <a:buNone/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05256" y="6356350"/>
            <a:ext cx="2743200" cy="365125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9/4/20XX</a:t>
            </a:r>
            <a:endParaRPr lang="ko-KR" altLang="en-US" noProof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41648" y="6356350"/>
            <a:ext cx="4114800" cy="365125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/>
              <a:t>프레젠테이션 제목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A65A5C87-DF58-40C8-B092-1DE63DB4547E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3EEEC07-DA87-4415-8D6B-72E1B2686535}"/>
              </a:ext>
            </a:extLst>
          </p:cNvPr>
          <p:cNvSpPr/>
          <p:nvPr userDrawn="1"/>
        </p:nvSpPr>
        <p:spPr>
          <a:xfrm rot="5400000">
            <a:off x="5317960" y="36338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CC47E32-D289-4A1B-A3C7-A355CD5572E8}"/>
              </a:ext>
            </a:extLst>
          </p:cNvPr>
          <p:cNvSpPr/>
          <p:nvPr userDrawn="1"/>
        </p:nvSpPr>
        <p:spPr>
          <a:xfrm>
            <a:off x="5099266" y="2935541"/>
            <a:ext cx="621792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그림 개체 틀 14">
            <a:extLst>
              <a:ext uri="{FF2B5EF4-FFF2-40B4-BE49-F238E27FC236}">
                <a16:creationId xmlns:a16="http://schemas.microsoft.com/office/drawing/2014/main" id="{D9F91D62-7A39-4697-A73D-908DBA590EF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7200" y="603504"/>
            <a:ext cx="4050792" cy="5577840"/>
          </a:xfrm>
        </p:spPr>
        <p:txBody>
          <a:bodyPr rtlCol="0" anchor="ctr"/>
          <a:lstStyle>
            <a:lvl1pPr algn="ctr"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</p:spTree>
    <p:extLst>
      <p:ext uri="{BB962C8B-B14F-4D97-AF65-F5344CB8AC3E}">
        <p14:creationId xmlns:p14="http://schemas.microsoft.com/office/powerpoint/2010/main" val="38125875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개의 그림이 있는 제목 및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1078992"/>
            <a:ext cx="6272784" cy="1536192"/>
          </a:xfrm>
        </p:spPr>
        <p:txBody>
          <a:bodyPr rtlCol="0" anchor="b">
            <a:normAutofit/>
          </a:bodyPr>
          <a:lstStyle>
            <a:lvl1pPr>
              <a:defRPr sz="5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12648" y="3355848"/>
            <a:ext cx="6272784" cy="2825496"/>
          </a:xfrm>
        </p:spPr>
        <p:txBody>
          <a:bodyPr rtlCol="0"/>
          <a:lstStyle>
            <a:lvl1pPr marL="0" indent="0">
              <a:buNone/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605272" y="6356350"/>
            <a:ext cx="1280160" cy="365125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A65A5C87-DF58-40C8-B092-1DE63DB4547E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3EEEC07-DA87-4415-8D6B-72E1B2686535}"/>
              </a:ext>
            </a:extLst>
          </p:cNvPr>
          <p:cNvSpPr/>
          <p:nvPr userDrawn="1"/>
        </p:nvSpPr>
        <p:spPr>
          <a:xfrm rot="5400000">
            <a:off x="850392" y="36576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그림 개체 틀 14">
            <a:extLst>
              <a:ext uri="{FF2B5EF4-FFF2-40B4-BE49-F238E27FC236}">
                <a16:creationId xmlns:a16="http://schemas.microsoft.com/office/drawing/2014/main" id="{D9F91D62-7A39-4697-A73D-908DBA590EF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80960" y="4352544"/>
            <a:ext cx="4507992" cy="2505456"/>
          </a:xfrm>
        </p:spPr>
        <p:txBody>
          <a:bodyPr rtlCol="0" anchor="ctr"/>
          <a:lstStyle>
            <a:lvl1pPr algn="ctr"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10" name="그림 개체 틀 14">
            <a:extLst>
              <a:ext uri="{FF2B5EF4-FFF2-40B4-BE49-F238E27FC236}">
                <a16:creationId xmlns:a16="http://schemas.microsoft.com/office/drawing/2014/main" id="{687A7A61-F904-44E0-837C-FB357932BC1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680960" y="0"/>
            <a:ext cx="4507992" cy="4123944"/>
          </a:xfrm>
        </p:spPr>
        <p:txBody>
          <a:bodyPr rtlCol="0" anchor="ctr"/>
          <a:lstStyle>
            <a:lvl1pPr algn="ctr">
              <a:buNone/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그림을 추가하려면 아이콘을 클릭하십시오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EFA3CC7-31ED-4E5A-87A6-AA1D8F4251FC}"/>
              </a:ext>
            </a:extLst>
          </p:cNvPr>
          <p:cNvSpPr/>
          <p:nvPr userDrawn="1"/>
        </p:nvSpPr>
        <p:spPr>
          <a:xfrm>
            <a:off x="621792" y="2935541"/>
            <a:ext cx="621792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71787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직사각형 6">
            <a:extLst>
              <a:ext uri="{FF2B5EF4-FFF2-40B4-BE49-F238E27FC236}">
                <a16:creationId xmlns:a16="http://schemas.microsoft.com/office/drawing/2014/main" id="{B541A812-4D3F-4D65-BA64-BA64E37F2C1D}"/>
              </a:ext>
            </a:extLst>
          </p:cNvPr>
          <p:cNvSpPr/>
          <p:nvPr userDrawn="1"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7013448" cy="2990088"/>
          </a:xfrm>
        </p:spPr>
        <p:txBody>
          <a:bodyPr rtlCol="0" anchor="ctr">
            <a:normAutofit/>
          </a:bodyPr>
          <a:lstStyle>
            <a:lvl1pPr>
              <a:defRPr sz="5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613648" y="1938528"/>
            <a:ext cx="2688336" cy="2990088"/>
          </a:xfrm>
          <a:solidFill>
            <a:schemeClr val="accent1"/>
          </a:solidFill>
        </p:spPr>
        <p:txBody>
          <a:bodyPr rtlCol="0" anchor="ctr">
            <a:normAutofit/>
          </a:bodyPr>
          <a:lstStyle>
            <a:lvl1pPr marL="0" indent="0">
              <a:buNone/>
              <a:defRPr sz="28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5716BBE9-8A9C-450B-A235-677945C7ED44}"/>
              </a:ext>
            </a:extLst>
          </p:cNvPr>
          <p:cNvSpPr/>
          <p:nvPr userDrawn="1"/>
        </p:nvSpPr>
        <p:spPr>
          <a:xfrm>
            <a:off x="609084" y="2965074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855E7BF-3629-4C02-98DF-CFC1C93CE036}"/>
              </a:ext>
            </a:extLst>
          </p:cNvPr>
          <p:cNvSpPr/>
          <p:nvPr userDrawn="1"/>
        </p:nvSpPr>
        <p:spPr>
          <a:xfrm rot="5400000">
            <a:off x="7360539" y="3424428"/>
            <a:ext cx="2103120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335400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직사각형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 userDrawn="1"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 rtlCol="0">
            <a:normAutofit/>
          </a:bodyPr>
          <a:lstStyle>
            <a:lvl1pPr>
              <a:defRPr sz="40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15568" y="2478024"/>
            <a:ext cx="10168128" cy="3694176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01852" y="6356350"/>
            <a:ext cx="2743200" cy="365125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9/4/20XX</a:t>
            </a:r>
            <a:endParaRPr lang="ko-KR" altLang="en-US" noProof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/>
              <a:t>프레젠테이션 제목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A65A5C87-DF58-40C8-B092-1DE63DB4547E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3938697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rtlCol="0" anchor="ctr">
            <a:normAutofit/>
          </a:bodyPr>
          <a:lstStyle>
            <a:lvl1pPr algn="ctr">
              <a:defRPr sz="4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 useBgFill="1">
        <p:nvSpPr>
          <p:cNvPr id="4" name="직사각형 3">
            <a:extLst>
              <a:ext uri="{FF2B5EF4-FFF2-40B4-BE49-F238E27FC236}">
                <a16:creationId xmlns:a16="http://schemas.microsoft.com/office/drawing/2014/main" id="{673635DF-99E4-4A0C-A272-D9FF87695DE7}"/>
              </a:ext>
            </a:extLst>
          </p:cNvPr>
          <p:cNvSpPr/>
          <p:nvPr userDrawn="1"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590C76F-6331-4485-AA5B-D61483481F68}"/>
              </a:ext>
            </a:extLst>
          </p:cNvPr>
          <p:cNvSpPr/>
          <p:nvPr userDrawn="1"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41248" y="5102352"/>
            <a:ext cx="10607040" cy="585216"/>
          </a:xfrm>
          <a:solidFill>
            <a:schemeClr val="accent1"/>
          </a:solidFill>
        </p:spPr>
        <p:txBody>
          <a:bodyPr rtlCol="0" anchor="ctr"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  <a:endParaRPr lang="ko-KR" altLang="en-US" noProof="0"/>
          </a:p>
        </p:txBody>
      </p:sp>
      <p:sp>
        <p:nvSpPr>
          <p:cNvPr id="6" name="날짜 개체 틀 5">
            <a:extLst>
              <a:ext uri="{FF2B5EF4-FFF2-40B4-BE49-F238E27FC236}">
                <a16:creationId xmlns:a16="http://schemas.microsoft.com/office/drawing/2014/main" id="{ECB2BA4C-9ADA-41DB-B758-9E3CFECDF52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05256" y="6356350"/>
            <a:ext cx="2743200" cy="365125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9/4/20XX</a:t>
            </a:r>
            <a:endParaRPr lang="ko-KR" altLang="en-US" noProof="0"/>
          </a:p>
        </p:txBody>
      </p:sp>
      <p:sp>
        <p:nvSpPr>
          <p:cNvPr id="10" name="바닥글 개체 틀 9">
            <a:extLst>
              <a:ext uri="{FF2B5EF4-FFF2-40B4-BE49-F238E27FC236}">
                <a16:creationId xmlns:a16="http://schemas.microsoft.com/office/drawing/2014/main" id="{20957ADB-410A-48BE-AA95-3A708314B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/>
              <a:t>프레젠테이션 제목</a:t>
            </a:r>
          </a:p>
        </p:txBody>
      </p:sp>
      <p:sp>
        <p:nvSpPr>
          <p:cNvPr id="11" name="슬라이드 번호 개체 틀 10">
            <a:extLst>
              <a:ext uri="{FF2B5EF4-FFF2-40B4-BE49-F238E27FC236}">
                <a16:creationId xmlns:a16="http://schemas.microsoft.com/office/drawing/2014/main" id="{5112591B-8032-4FDF-9B26-8F505642C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A65A5C87-DF58-40C8-B092-1DE63DB4547E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42445221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직사각형 8">
            <a:extLst>
              <a:ext uri="{FF2B5EF4-FFF2-40B4-BE49-F238E27FC236}">
                <a16:creationId xmlns:a16="http://schemas.microsoft.com/office/drawing/2014/main" id="{342F4163-FF9F-453F-99BB-82B8FDB0A1F9}"/>
              </a:ext>
            </a:extLst>
          </p:cNvPr>
          <p:cNvSpPr/>
          <p:nvPr userDrawn="1"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그림 개체 틀 14">
            <a:extLst>
              <a:ext uri="{FF2B5EF4-FFF2-40B4-BE49-F238E27FC236}">
                <a16:creationId xmlns:a16="http://schemas.microsoft.com/office/drawing/2014/main" id="{D9F91D62-7A39-4697-A73D-908DBA590EF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422392" y="2798064"/>
            <a:ext cx="1463040" cy="1481328"/>
          </a:xfrm>
        </p:spPr>
        <p:txBody>
          <a:bodyPr rtlCol="0" anchor="ctr"/>
          <a:lstStyle>
            <a:lvl1pPr algn="ctr">
              <a:buNone/>
              <a:defRPr/>
            </a:lvl1pPr>
          </a:lstStyle>
          <a:p>
            <a:pPr rtl="0"/>
            <a:r>
              <a:rPr lang="ko"/>
              <a:t>그림</a:t>
            </a:r>
          </a:p>
        </p:txBody>
      </p:sp>
      <p:sp>
        <p:nvSpPr>
          <p:cNvPr id="10" name="그림 개체 틀 14">
            <a:extLst>
              <a:ext uri="{FF2B5EF4-FFF2-40B4-BE49-F238E27FC236}">
                <a16:creationId xmlns:a16="http://schemas.microsoft.com/office/drawing/2014/main" id="{687A7A61-F904-44E0-837C-FB357932BC1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76072" y="2798064"/>
            <a:ext cx="1463040" cy="1481328"/>
          </a:xfrm>
        </p:spPr>
        <p:txBody>
          <a:bodyPr rtlCol="0" anchor="ctr"/>
          <a:lstStyle>
            <a:lvl1pPr algn="ctr">
              <a:buNone/>
              <a:defRPr/>
            </a:lvl1pPr>
          </a:lstStyle>
          <a:p>
            <a:pPr rtl="0"/>
            <a:r>
              <a:rPr lang="ko"/>
              <a:t>그림</a:t>
            </a:r>
          </a:p>
        </p:txBody>
      </p:sp>
      <p:sp>
        <p:nvSpPr>
          <p:cNvPr id="16" name="그림 개체 틀 14">
            <a:extLst>
              <a:ext uri="{FF2B5EF4-FFF2-40B4-BE49-F238E27FC236}">
                <a16:creationId xmlns:a16="http://schemas.microsoft.com/office/drawing/2014/main" id="{6B8374DB-2C54-426F-9768-7B838BE1F98D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7845552" y="2798064"/>
            <a:ext cx="1463040" cy="1481328"/>
          </a:xfrm>
        </p:spPr>
        <p:txBody>
          <a:bodyPr rtlCol="0" anchor="ctr"/>
          <a:lstStyle>
            <a:lvl1pPr algn="ctr">
              <a:buNone/>
              <a:defRPr/>
            </a:lvl1pPr>
          </a:lstStyle>
          <a:p>
            <a:pPr rtl="0"/>
            <a:r>
              <a:rPr lang="ko"/>
              <a:t>그림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76763C05-47FB-4725-A20D-066889246220}"/>
              </a:ext>
            </a:extLst>
          </p:cNvPr>
          <p:cNvSpPr/>
          <p:nvPr userDrawn="1"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제목 1">
            <a:extLst>
              <a:ext uri="{FF2B5EF4-FFF2-40B4-BE49-F238E27FC236}">
                <a16:creationId xmlns:a16="http://schemas.microsoft.com/office/drawing/2014/main" id="{9EDC39EC-C00D-4DE8-8828-E0E5AD579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 rtlCol="0">
            <a:normAutofit/>
          </a:bodyPr>
          <a:lstStyle>
            <a:lvl1pPr>
              <a:defRPr sz="4000"/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2" name="그림 개체 틀 14">
            <a:extLst>
              <a:ext uri="{FF2B5EF4-FFF2-40B4-BE49-F238E27FC236}">
                <a16:creationId xmlns:a16="http://schemas.microsoft.com/office/drawing/2014/main" id="{AC393A50-B0FA-44B0-850A-6E748DECA20A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2999232" y="2798064"/>
            <a:ext cx="1463040" cy="1481328"/>
          </a:xfrm>
        </p:spPr>
        <p:txBody>
          <a:bodyPr rtlCol="0" anchor="ctr"/>
          <a:lstStyle>
            <a:lvl1pPr algn="ctr">
              <a:buNone/>
              <a:defRPr/>
            </a:lvl1pPr>
          </a:lstStyle>
          <a:p>
            <a:pPr rtl="0"/>
            <a:r>
              <a:rPr lang="ko"/>
              <a:t>그림</a:t>
            </a:r>
          </a:p>
        </p:txBody>
      </p:sp>
      <p:sp>
        <p:nvSpPr>
          <p:cNvPr id="33" name="그림 개체 틀 14">
            <a:extLst>
              <a:ext uri="{FF2B5EF4-FFF2-40B4-BE49-F238E27FC236}">
                <a16:creationId xmlns:a16="http://schemas.microsoft.com/office/drawing/2014/main" id="{C19D18E3-AE27-4902-A5E1-1E388C8CA886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10268712" y="2798064"/>
            <a:ext cx="1463040" cy="1481328"/>
          </a:xfrm>
        </p:spPr>
        <p:txBody>
          <a:bodyPr rtlCol="0" anchor="ctr"/>
          <a:lstStyle>
            <a:lvl1pPr algn="ctr">
              <a:buNone/>
              <a:defRPr/>
            </a:lvl1pPr>
          </a:lstStyle>
          <a:p>
            <a:pPr rtl="0"/>
            <a:r>
              <a:rPr lang="ko"/>
              <a:t>그림</a:t>
            </a:r>
          </a:p>
        </p:txBody>
      </p:sp>
      <p:sp>
        <p:nvSpPr>
          <p:cNvPr id="11" name="날짜 개체 틀 10">
            <a:extLst>
              <a:ext uri="{FF2B5EF4-FFF2-40B4-BE49-F238E27FC236}">
                <a16:creationId xmlns:a16="http://schemas.microsoft.com/office/drawing/2014/main" id="{C4A1E4D4-19E0-496B-BBAF-99A720781C00}"/>
              </a:ext>
            </a:extLst>
          </p:cNvPr>
          <p:cNvSpPr>
            <a:spLocks noGrp="1"/>
          </p:cNvSpPr>
          <p:nvPr>
            <p:ph type="dt" sz="half" idx="32"/>
          </p:nvPr>
        </p:nvSpPr>
        <p:spPr>
          <a:xfrm>
            <a:off x="905256" y="6356350"/>
            <a:ext cx="2743200" cy="365125"/>
          </a:xfrm>
        </p:spPr>
        <p:txBody>
          <a:bodyPr rtlCol="0"/>
          <a:lstStyle/>
          <a:p>
            <a:pPr rtl="0"/>
            <a:r>
              <a:rPr lang="ko"/>
              <a:t>9/4/20XX</a:t>
            </a:r>
          </a:p>
        </p:txBody>
      </p:sp>
      <p:sp>
        <p:nvSpPr>
          <p:cNvPr id="12" name="바닥글 개체 틀 11">
            <a:extLst>
              <a:ext uri="{FF2B5EF4-FFF2-40B4-BE49-F238E27FC236}">
                <a16:creationId xmlns:a16="http://schemas.microsoft.com/office/drawing/2014/main" id="{D0281C10-EAAA-4F45-8CC9-87F9F9116C21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 rtlCol="0"/>
          <a:lstStyle/>
          <a:p>
            <a:pPr rtl="0"/>
            <a:r>
              <a:rPr lang="ko"/>
              <a:t>프레젠테이션 제목</a:t>
            </a:r>
          </a:p>
        </p:txBody>
      </p:sp>
      <p:sp>
        <p:nvSpPr>
          <p:cNvPr id="13" name="슬라이드 번호 개체 틀 12">
            <a:extLst>
              <a:ext uri="{FF2B5EF4-FFF2-40B4-BE49-F238E27FC236}">
                <a16:creationId xmlns:a16="http://schemas.microsoft.com/office/drawing/2014/main" id="{389175D6-43FD-42A2-8595-893FC3BFCDF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A65A5C87-DF58-40C8-B092-1DE63DB4547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7" name="텍스트 개체 틀 35">
            <a:extLst>
              <a:ext uri="{FF2B5EF4-FFF2-40B4-BE49-F238E27FC236}">
                <a16:creationId xmlns:a16="http://schemas.microsoft.com/office/drawing/2014/main" id="{28F74B10-F76D-4BBB-A284-01D5A0DF8BCB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5431536" y="4489704"/>
            <a:ext cx="1462088" cy="649288"/>
          </a:xfrm>
        </p:spPr>
        <p:txBody>
          <a:bodyPr rtlCol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 rtl="0"/>
            <a:r>
              <a:rPr lang="ko"/>
              <a:t>이름</a:t>
            </a:r>
          </a:p>
          <a:p>
            <a:pPr lvl="1" rtl="0"/>
            <a:r>
              <a:rPr lang="ko"/>
              <a:t>제목</a:t>
            </a:r>
          </a:p>
        </p:txBody>
      </p:sp>
      <p:sp>
        <p:nvSpPr>
          <p:cNvPr id="38" name="텍스트 개체 틀 35">
            <a:extLst>
              <a:ext uri="{FF2B5EF4-FFF2-40B4-BE49-F238E27FC236}">
                <a16:creationId xmlns:a16="http://schemas.microsoft.com/office/drawing/2014/main" id="{BD245DC2-6D7B-4AEE-B8EE-0D0E473AFFF5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845552" y="4489704"/>
            <a:ext cx="1462088" cy="649288"/>
          </a:xfrm>
        </p:spPr>
        <p:txBody>
          <a:bodyPr rtlCol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 rtl="0"/>
            <a:r>
              <a:rPr lang="ko"/>
              <a:t>이름</a:t>
            </a:r>
          </a:p>
          <a:p>
            <a:pPr lvl="1" rtl="0"/>
            <a:r>
              <a:rPr lang="ko"/>
              <a:t>제목</a:t>
            </a:r>
          </a:p>
        </p:txBody>
      </p:sp>
      <p:sp>
        <p:nvSpPr>
          <p:cNvPr id="39" name="텍스트 개체 틀 35">
            <a:extLst>
              <a:ext uri="{FF2B5EF4-FFF2-40B4-BE49-F238E27FC236}">
                <a16:creationId xmlns:a16="http://schemas.microsoft.com/office/drawing/2014/main" id="{28069EAF-8C82-49CC-8A38-2ACAD26F7DE9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0268712" y="4489704"/>
            <a:ext cx="1462088" cy="649288"/>
          </a:xfrm>
        </p:spPr>
        <p:txBody>
          <a:bodyPr rtlCol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 rtl="0"/>
            <a:r>
              <a:rPr lang="ko"/>
              <a:t>이름</a:t>
            </a:r>
          </a:p>
          <a:p>
            <a:pPr lvl="1" rtl="0"/>
            <a:r>
              <a:rPr lang="ko"/>
              <a:t>제목</a:t>
            </a:r>
          </a:p>
        </p:txBody>
      </p:sp>
      <p:sp>
        <p:nvSpPr>
          <p:cNvPr id="40" name="텍스트 개체 틀 35">
            <a:extLst>
              <a:ext uri="{FF2B5EF4-FFF2-40B4-BE49-F238E27FC236}">
                <a16:creationId xmlns:a16="http://schemas.microsoft.com/office/drawing/2014/main" id="{DAA3B1CD-59B3-4B73-B91A-88CED1D8FDD6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94360" y="4489704"/>
            <a:ext cx="1462088" cy="649288"/>
          </a:xfrm>
        </p:spPr>
        <p:txBody>
          <a:bodyPr rtlCol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 rtl="0"/>
            <a:r>
              <a:rPr lang="ko"/>
              <a:t>이름</a:t>
            </a:r>
          </a:p>
          <a:p>
            <a:pPr lvl="1" rtl="0"/>
            <a:r>
              <a:rPr lang="ko"/>
              <a:t>제목</a:t>
            </a:r>
          </a:p>
        </p:txBody>
      </p:sp>
      <p:sp>
        <p:nvSpPr>
          <p:cNvPr id="41" name="텍스트 개체 틀 35">
            <a:extLst>
              <a:ext uri="{FF2B5EF4-FFF2-40B4-BE49-F238E27FC236}">
                <a16:creationId xmlns:a16="http://schemas.microsoft.com/office/drawing/2014/main" id="{C1FED6B0-DEB7-46E3-8038-FE6788AC24A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008376" y="4489704"/>
            <a:ext cx="1462088" cy="649288"/>
          </a:xfrm>
        </p:spPr>
        <p:txBody>
          <a:bodyPr rtlCol="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/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 rtl="0"/>
            <a:r>
              <a:rPr lang="ko"/>
              <a:t>이름</a:t>
            </a:r>
          </a:p>
          <a:p>
            <a:pPr lvl="1" rtl="0"/>
            <a:r>
              <a:rPr lang="ko"/>
              <a:t>제목</a:t>
            </a:r>
          </a:p>
        </p:txBody>
      </p:sp>
    </p:spTree>
    <p:extLst>
      <p:ext uri="{BB962C8B-B14F-4D97-AF65-F5344CB8AC3E}">
        <p14:creationId xmlns:p14="http://schemas.microsoft.com/office/powerpoint/2010/main" val="4315117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직사각형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 rtlCol="0">
            <a:normAutofit/>
          </a:bodyPr>
          <a:lstStyle>
            <a:lvl1pPr>
              <a:defRPr sz="4000"/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rtlCol="0"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 rtlCol="0"/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rtlCol="0"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 rtlCol="0"/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05256" y="6356350"/>
            <a:ext cx="2743200" cy="365125"/>
          </a:xfrm>
        </p:spPr>
        <p:txBody>
          <a:bodyPr rtlCol="0"/>
          <a:lstStyle/>
          <a:p>
            <a:pPr rtl="0"/>
            <a:r>
              <a:rPr lang="ko"/>
              <a:t>9/4/20XX</a:t>
            </a: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"/>
              <a:t>프레젠테이션 제목</a:t>
            </a: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 rtlCol="0"/>
          <a:lstStyle/>
          <a:p>
            <a:pPr rtl="0"/>
            <a:fld id="{A65A5C87-DF58-40C8-B092-1DE63DB4547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6934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 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직사각형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 userDrawn="1"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 rtlCol="0">
            <a:normAutofit/>
          </a:bodyPr>
          <a:lstStyle>
            <a:lvl1pPr>
              <a:defRPr sz="4000"/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6072" y="2372650"/>
            <a:ext cx="3291840" cy="823912"/>
          </a:xfrm>
        </p:spPr>
        <p:txBody>
          <a:bodyPr rtlCol="0"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6072" y="3203688"/>
            <a:ext cx="3291840" cy="2968512"/>
          </a:xfrm>
        </p:spPr>
        <p:txBody>
          <a:bodyPr rtlCol="0"/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507992" y="2372650"/>
            <a:ext cx="3291840" cy="823912"/>
          </a:xfrm>
        </p:spPr>
        <p:txBody>
          <a:bodyPr rtlCol="0"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507992" y="3203687"/>
            <a:ext cx="3291840" cy="2968511"/>
          </a:xfrm>
        </p:spPr>
        <p:txBody>
          <a:bodyPr rtlCol="0"/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05256" y="6356350"/>
            <a:ext cx="2743200" cy="365125"/>
          </a:xfrm>
        </p:spPr>
        <p:txBody>
          <a:bodyPr rtlCol="0"/>
          <a:lstStyle/>
          <a:p>
            <a:pPr rtl="0"/>
            <a:r>
              <a:rPr lang="ko"/>
              <a:t>9/4/20XX</a:t>
            </a: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"/>
              <a:t>프레젠테이션 제목</a:t>
            </a: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 rtlCol="0"/>
          <a:lstStyle/>
          <a:p>
            <a:pPr rtl="0"/>
            <a:fld id="{A65A5C87-DF58-40C8-B092-1DE63DB4547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텍스트 개체 틀 4">
            <a:extLst>
              <a:ext uri="{FF2B5EF4-FFF2-40B4-BE49-F238E27FC236}">
                <a16:creationId xmlns:a16="http://schemas.microsoft.com/office/drawing/2014/main" id="{CE04853A-B5A7-418B-B49F-E718136614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439912" y="2372650"/>
            <a:ext cx="3291840" cy="823912"/>
          </a:xfrm>
        </p:spPr>
        <p:txBody>
          <a:bodyPr rtlCol="0"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6" name="내용 개체 틀 5">
            <a:extLst>
              <a:ext uri="{FF2B5EF4-FFF2-40B4-BE49-F238E27FC236}">
                <a16:creationId xmlns:a16="http://schemas.microsoft.com/office/drawing/2014/main" id="{D08E5547-BBB9-4D87-A012-6BC6B133086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439912" y="3203687"/>
            <a:ext cx="3291840" cy="2968511"/>
          </a:xfrm>
        </p:spPr>
        <p:txBody>
          <a:bodyPr rtlCol="0"/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ko"/>
          </a:p>
        </p:txBody>
      </p:sp>
    </p:spTree>
    <p:extLst>
      <p:ext uri="{BB962C8B-B14F-4D97-AF65-F5344CB8AC3E}">
        <p14:creationId xmlns:p14="http://schemas.microsoft.com/office/powerpoint/2010/main" val="22022610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en-US" altLang="ko-KR" noProof="0"/>
              <a:t>9/4/20XX</a:t>
            </a:r>
            <a:endParaRPr lang="ko-KR" altLang="en-US" noProof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/>
              <a:t>프레젠테이션 제목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A65A5C87-DF58-40C8-B092-1DE63DB4547E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1785134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30" r:id="rId2"/>
    <p:sldLayoutId id="2147483731" r:id="rId3"/>
    <p:sldLayoutId id="2147483723" r:id="rId4"/>
    <p:sldLayoutId id="2147483722" r:id="rId5"/>
    <p:sldLayoutId id="2147483732" r:id="rId6"/>
    <p:sldLayoutId id="2147483736" r:id="rId7"/>
    <p:sldLayoutId id="2147483725" r:id="rId8"/>
    <p:sldLayoutId id="2147483733" r:id="rId9"/>
    <p:sldLayoutId id="2147483734" r:id="rId10"/>
    <p:sldLayoutId id="2147483735" r:id="rId11"/>
    <p:sldLayoutId id="2147483726" r:id="rId12"/>
    <p:sldLayoutId id="2147483727" r:id="rId13"/>
    <p:sldLayoutId id="2147483728" r:id="rId14"/>
    <p:sldLayoutId id="2147483729" r:id="rId15"/>
  </p:sldLayoutIdLst>
  <p:hf hdr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10" Type="http://schemas.openxmlformats.org/officeDocument/2006/relationships/image" Target="../media/image17.sv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0D9D20-B4BB-42AA-8DDD-68CC9F1D95D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Portfolio Visualizer</a:t>
            </a:r>
            <a:b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ko-KR" altLang="en-US" sz="32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실습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D9E8FDB-60EE-45AE-BB89-9A561A61C2A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en-US" altLang="ko-KR" dirty="0"/>
              <a:t>16010980</a:t>
            </a:r>
            <a:r>
              <a:rPr lang="ko-KR" altLang="en-US" dirty="0"/>
              <a:t> 이우석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33737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E209E4-B947-4446-AD42-C1B3A0C1F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dirty="0"/>
              <a:t>자산</a:t>
            </a:r>
            <a:r>
              <a:rPr lang="en-US" altLang="ko-KR" dirty="0"/>
              <a:t> </a:t>
            </a:r>
            <a:r>
              <a:rPr lang="ko-KR" altLang="en-US" dirty="0"/>
              <a:t>간의 상관관계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날짜 개체 틀 3">
            <a:extLst>
              <a:ext uri="{FF2B5EF4-FFF2-40B4-BE49-F238E27FC236}">
                <a16:creationId xmlns:a16="http://schemas.microsoft.com/office/drawing/2014/main" id="{53FFB02E-B0DF-47F6-8583-0286ECFE1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9/4/20XX</a:t>
            </a:r>
          </a:p>
        </p:txBody>
      </p:sp>
      <p:sp>
        <p:nvSpPr>
          <p:cNvPr id="11" name="바닥글 개체 틀 4">
            <a:extLst>
              <a:ext uri="{FF2B5EF4-FFF2-40B4-BE49-F238E27FC236}">
                <a16:creationId xmlns:a16="http://schemas.microsoft.com/office/drawing/2014/main" id="{6A803AF1-C09B-4905-8AEE-15B680F6E7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-KR" altLang="en-US">
                <a:latin typeface="맑은 고딕" panose="020B0503020000020004" pitchFamily="50" charset="-127"/>
                <a:ea typeface="맑은 고딕" panose="020B0503020000020004" pitchFamily="50" charset="-127"/>
              </a:rPr>
              <a:t>프레젠테이션 제목</a:t>
            </a:r>
          </a:p>
        </p:txBody>
      </p:sp>
      <p:sp>
        <p:nvSpPr>
          <p:cNvPr id="16" name="슬라이드 번호 개체 틀 5">
            <a:extLst>
              <a:ext uri="{FF2B5EF4-FFF2-40B4-BE49-F238E27FC236}">
                <a16:creationId xmlns:a16="http://schemas.microsoft.com/office/drawing/2014/main" id="{1A06BCBE-7F1D-4794-A964-0B03C6178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65A5C87-DF58-40C8-B092-1DE63DB4547E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 rtl="0"/>
              <a:t>10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234FF943-2428-3797-B7C1-83BD440CA78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94809" y="2402085"/>
            <a:ext cx="5501191" cy="1316035"/>
          </a:xfrm>
        </p:spPr>
      </p:pic>
      <p:sp>
        <p:nvSpPr>
          <p:cNvPr id="19" name="내용 개체 틀 18">
            <a:extLst>
              <a:ext uri="{FF2B5EF4-FFF2-40B4-BE49-F238E27FC236}">
                <a16:creationId xmlns:a16="http://schemas.microsoft.com/office/drawing/2014/main" id="{9ECE1154-E2AD-70A0-2368-AEA1665EE6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94809" y="4026568"/>
            <a:ext cx="10688887" cy="2145630"/>
          </a:xfrm>
        </p:spPr>
        <p:txBody>
          <a:bodyPr/>
          <a:lstStyle/>
          <a:p>
            <a:r>
              <a:rPr lang="ko-KR" altLang="en-US" dirty="0"/>
              <a:t>앞에서 큰 </a:t>
            </a:r>
            <a:r>
              <a:rPr lang="en-US" altLang="ko-KR" dirty="0"/>
              <a:t>MDD </a:t>
            </a:r>
            <a:r>
              <a:rPr lang="ko-KR" altLang="en-US" dirty="0"/>
              <a:t>를 가졌던 두 </a:t>
            </a:r>
            <a:r>
              <a:rPr lang="en-US" altLang="ko-KR" dirty="0"/>
              <a:t>Asset, US</a:t>
            </a:r>
            <a:r>
              <a:rPr lang="ko-KR" altLang="en-US" dirty="0"/>
              <a:t> </a:t>
            </a:r>
            <a:r>
              <a:rPr lang="en-US" altLang="ko-KR" dirty="0"/>
              <a:t>Stock</a:t>
            </a:r>
            <a:r>
              <a:rPr lang="ko-KR" altLang="en-US" dirty="0"/>
              <a:t> </a:t>
            </a:r>
            <a:r>
              <a:rPr lang="en-US" altLang="ko-KR" dirty="0"/>
              <a:t>Market </a:t>
            </a:r>
            <a:r>
              <a:rPr lang="ko-KR" altLang="en-US" dirty="0"/>
              <a:t>과 </a:t>
            </a:r>
            <a:r>
              <a:rPr lang="en-US" altLang="ko-KR" dirty="0"/>
              <a:t>REIT</a:t>
            </a:r>
            <a:r>
              <a:rPr lang="ko-KR" altLang="en-US" dirty="0"/>
              <a:t>은 서로 상관 관계가 </a:t>
            </a:r>
            <a:r>
              <a:rPr lang="en-US" altLang="ko-KR" dirty="0"/>
              <a:t>0.60 </a:t>
            </a:r>
            <a:r>
              <a:rPr lang="ko-KR" altLang="en-US" dirty="0"/>
              <a:t>으로 굉장히 높은 수치를 가짐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이 때문에 </a:t>
            </a:r>
            <a:r>
              <a:rPr lang="en-US" altLang="ko-KR" dirty="0"/>
              <a:t>US Stock Market </a:t>
            </a:r>
            <a:r>
              <a:rPr lang="ko-KR" altLang="en-US" dirty="0"/>
              <a:t>이 상승하면</a:t>
            </a:r>
            <a:r>
              <a:rPr lang="en-US" altLang="ko-KR" dirty="0"/>
              <a:t>, REIT </a:t>
            </a:r>
            <a:r>
              <a:rPr lang="ko-KR" altLang="en-US" dirty="0"/>
              <a:t>도 상승하지만</a:t>
            </a:r>
            <a:r>
              <a:rPr lang="en-US" altLang="ko-KR" dirty="0"/>
              <a:t>, US Stock Market </a:t>
            </a:r>
            <a:r>
              <a:rPr lang="ko-KR" altLang="en-US" dirty="0"/>
              <a:t>이 하락할 때도 </a:t>
            </a:r>
            <a:r>
              <a:rPr lang="en-US" altLang="ko-KR" dirty="0"/>
              <a:t>REIT </a:t>
            </a:r>
            <a:r>
              <a:rPr lang="ko-KR" altLang="en-US" dirty="0"/>
              <a:t>도 하락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자산 배분의 </a:t>
            </a:r>
            <a:r>
              <a:rPr lang="en-US" altLang="ko-KR" dirty="0"/>
              <a:t>3</a:t>
            </a:r>
            <a:r>
              <a:rPr lang="ko-KR" altLang="en-US" dirty="0"/>
              <a:t>대 원칙에서 </a:t>
            </a:r>
            <a:r>
              <a:rPr lang="en-US" altLang="ko-KR" dirty="0"/>
              <a:t>2</a:t>
            </a:r>
            <a:r>
              <a:rPr lang="ko-KR" altLang="en-US" dirty="0"/>
              <a:t>번째 원칙인 </a:t>
            </a:r>
            <a:r>
              <a:rPr lang="en-US" altLang="ko-KR" dirty="0"/>
              <a:t>“</a:t>
            </a:r>
            <a:r>
              <a:rPr lang="ko-KR" altLang="en-US" dirty="0"/>
              <a:t>상호 상관성이 낮은 자산군을 보유한다</a:t>
            </a:r>
            <a:r>
              <a:rPr lang="en-US" altLang="ko-KR" dirty="0"/>
              <a:t>.” </a:t>
            </a:r>
            <a:r>
              <a:rPr lang="ko-KR" altLang="en-US" dirty="0"/>
              <a:t>를 만족하지 않았음을 알 수 있음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565972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E209E4-B947-4446-AD42-C1B3A0C1F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Drawdowns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날짜 개체 틀 3">
            <a:extLst>
              <a:ext uri="{FF2B5EF4-FFF2-40B4-BE49-F238E27FC236}">
                <a16:creationId xmlns:a16="http://schemas.microsoft.com/office/drawing/2014/main" id="{53FFB02E-B0DF-47F6-8583-0286ECFE1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9/4/20XX</a:t>
            </a:r>
          </a:p>
        </p:txBody>
      </p:sp>
      <p:sp>
        <p:nvSpPr>
          <p:cNvPr id="11" name="바닥글 개체 틀 4">
            <a:extLst>
              <a:ext uri="{FF2B5EF4-FFF2-40B4-BE49-F238E27FC236}">
                <a16:creationId xmlns:a16="http://schemas.microsoft.com/office/drawing/2014/main" id="{6A803AF1-C09B-4905-8AEE-15B680F6E7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-KR" altLang="en-US">
                <a:latin typeface="맑은 고딕" panose="020B0503020000020004" pitchFamily="50" charset="-127"/>
                <a:ea typeface="맑은 고딕" panose="020B0503020000020004" pitchFamily="50" charset="-127"/>
              </a:rPr>
              <a:t>프레젠테이션 제목</a:t>
            </a:r>
          </a:p>
        </p:txBody>
      </p:sp>
      <p:sp>
        <p:nvSpPr>
          <p:cNvPr id="16" name="슬라이드 번호 개체 틀 5">
            <a:extLst>
              <a:ext uri="{FF2B5EF4-FFF2-40B4-BE49-F238E27FC236}">
                <a16:creationId xmlns:a16="http://schemas.microsoft.com/office/drawing/2014/main" id="{1A06BCBE-7F1D-4794-A964-0B03C6178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65A5C87-DF58-40C8-B092-1DE63DB4547E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 rtl="0"/>
              <a:t>11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9" name="내용 개체 틀 18">
            <a:extLst>
              <a:ext uri="{FF2B5EF4-FFF2-40B4-BE49-F238E27FC236}">
                <a16:creationId xmlns:a16="http://schemas.microsoft.com/office/drawing/2014/main" id="{9ECE1154-E2AD-70A0-2368-AEA1665EE6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94809" y="4716378"/>
            <a:ext cx="10688887" cy="1455819"/>
          </a:xfrm>
        </p:spPr>
        <p:txBody>
          <a:bodyPr>
            <a:normAutofit/>
          </a:bodyPr>
          <a:lstStyle/>
          <a:p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앞에서 본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Max Drawdown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은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2009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년 경에 발생했음을 알 수 있</a:t>
            </a: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음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8CC20EAE-4193-FF2C-2E4C-85B28294D63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94809" y="2437648"/>
            <a:ext cx="5501191" cy="1982703"/>
          </a:xfrm>
        </p:spPr>
      </p:pic>
    </p:spTree>
    <p:extLst>
      <p:ext uri="{BB962C8B-B14F-4D97-AF65-F5344CB8AC3E}">
        <p14:creationId xmlns:p14="http://schemas.microsoft.com/office/powerpoint/2010/main" val="13752736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E209E4-B947-4446-AD42-C1B3A0C1F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연간 손익 결과</a:t>
            </a:r>
          </a:p>
        </p:txBody>
      </p:sp>
      <p:sp>
        <p:nvSpPr>
          <p:cNvPr id="10" name="날짜 개체 틀 3">
            <a:extLst>
              <a:ext uri="{FF2B5EF4-FFF2-40B4-BE49-F238E27FC236}">
                <a16:creationId xmlns:a16="http://schemas.microsoft.com/office/drawing/2014/main" id="{53FFB02E-B0DF-47F6-8583-0286ECFE1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9/4/20XX</a:t>
            </a:r>
          </a:p>
        </p:txBody>
      </p:sp>
      <p:sp>
        <p:nvSpPr>
          <p:cNvPr id="11" name="바닥글 개체 틀 4">
            <a:extLst>
              <a:ext uri="{FF2B5EF4-FFF2-40B4-BE49-F238E27FC236}">
                <a16:creationId xmlns:a16="http://schemas.microsoft.com/office/drawing/2014/main" id="{6A803AF1-C09B-4905-8AEE-15B680F6E7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-KR" altLang="en-US">
                <a:latin typeface="맑은 고딕" panose="020B0503020000020004" pitchFamily="50" charset="-127"/>
                <a:ea typeface="맑은 고딕" panose="020B0503020000020004" pitchFamily="50" charset="-127"/>
              </a:rPr>
              <a:t>프레젠테이션 제목</a:t>
            </a:r>
          </a:p>
        </p:txBody>
      </p:sp>
      <p:sp>
        <p:nvSpPr>
          <p:cNvPr id="16" name="슬라이드 번호 개체 틀 5">
            <a:extLst>
              <a:ext uri="{FF2B5EF4-FFF2-40B4-BE49-F238E27FC236}">
                <a16:creationId xmlns:a16="http://schemas.microsoft.com/office/drawing/2014/main" id="{1A06BCBE-7F1D-4794-A964-0B03C6178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65A5C87-DF58-40C8-B092-1DE63DB4547E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 rtl="0"/>
              <a:t>12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9" name="내용 개체 틀 18">
            <a:extLst>
              <a:ext uri="{FF2B5EF4-FFF2-40B4-BE49-F238E27FC236}">
                <a16:creationId xmlns:a16="http://schemas.microsoft.com/office/drawing/2014/main" id="{9ECE1154-E2AD-70A0-2368-AEA1665EE6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94809" y="4716378"/>
            <a:ext cx="10688887" cy="1455819"/>
          </a:xfrm>
        </p:spPr>
        <p:txBody>
          <a:bodyPr>
            <a:normAutofit/>
          </a:bodyPr>
          <a:lstStyle/>
          <a:p>
            <a:r>
              <a:rPr lang="ko-KR" altLang="en-US" kern="100" dirty="0">
                <a:cs typeface="Times New Roman" panose="02020603050405020304" pitchFamily="18" charset="0"/>
              </a:rPr>
              <a:t>전체적으로 나쁘지 않은 성능을 보이다가 </a:t>
            </a:r>
            <a:r>
              <a:rPr lang="en-US" altLang="ko-KR" kern="100" dirty="0">
                <a:cs typeface="Times New Roman" panose="02020603050405020304" pitchFamily="18" charset="0"/>
              </a:rPr>
              <a:t>2009</a:t>
            </a:r>
            <a:r>
              <a:rPr lang="ko-KR" altLang="en-US" kern="100" dirty="0">
                <a:cs typeface="Times New Roman" panose="02020603050405020304" pitchFamily="18" charset="0"/>
              </a:rPr>
              <a:t>년 경에 급격하게 손익이 감소하는 것을 볼 수 있음</a:t>
            </a:r>
            <a:r>
              <a:rPr lang="en-US" altLang="ko-KR" kern="100" dirty="0"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7" name="내용 개체 틀 6">
            <a:extLst>
              <a:ext uri="{FF2B5EF4-FFF2-40B4-BE49-F238E27FC236}">
                <a16:creationId xmlns:a16="http://schemas.microsoft.com/office/drawing/2014/main" id="{B1EE56BD-FF26-B346-3447-76DF1F39A22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905256" y="2543360"/>
            <a:ext cx="5190744" cy="1862269"/>
          </a:xfrm>
        </p:spPr>
      </p:pic>
    </p:spTree>
    <p:extLst>
      <p:ext uri="{BB962C8B-B14F-4D97-AF65-F5344CB8AC3E}">
        <p14:creationId xmlns:p14="http://schemas.microsoft.com/office/powerpoint/2010/main" val="31991206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E209E4-B947-4446-AD42-C1B3A0C1F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rtlCol="0" anchor="t">
            <a:normAutofit/>
          </a:bodyPr>
          <a:lstStyle/>
          <a:p>
            <a:pPr rtl="0"/>
            <a:r>
              <a:rPr lang="ko-KR" altLang="en-US"/>
              <a:t>연간 </a:t>
            </a:r>
            <a:r>
              <a:rPr lang="ko-KR" altLang="en-US" dirty="0"/>
              <a:t>분석</a:t>
            </a:r>
            <a:r>
              <a:rPr lang="ko-KR" altLang="en-US"/>
              <a:t> 결과</a:t>
            </a:r>
          </a:p>
        </p:txBody>
      </p:sp>
      <p:pic>
        <p:nvPicPr>
          <p:cNvPr id="6" name="내용 개체 틀 5" descr="테이블이(가) 표시된 사진&#10;&#10;자동 생성된 설명">
            <a:extLst>
              <a:ext uri="{FF2B5EF4-FFF2-40B4-BE49-F238E27FC236}">
                <a16:creationId xmlns:a16="http://schemas.microsoft.com/office/drawing/2014/main" id="{E6F9512A-F11A-8C11-2436-E01384CA23F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3"/>
          <a:stretch/>
        </p:blipFill>
        <p:spPr>
          <a:xfrm>
            <a:off x="6129543" y="1161288"/>
            <a:ext cx="4401281" cy="4645152"/>
          </a:xfrm>
          <a:noFill/>
        </p:spPr>
      </p:pic>
      <p:sp>
        <p:nvSpPr>
          <p:cNvPr id="19" name="내용 개체 틀 18">
            <a:extLst>
              <a:ext uri="{FF2B5EF4-FFF2-40B4-BE49-F238E27FC236}">
                <a16:creationId xmlns:a16="http://schemas.microsoft.com/office/drawing/2014/main" id="{9ECE1154-E2AD-70A0-2368-AEA1665EE6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/>
          <a:p>
            <a:r>
              <a:rPr lang="en-US" altLang="ko-KR" kern="100" dirty="0">
                <a:effectLst/>
              </a:rPr>
              <a:t>1994</a:t>
            </a:r>
            <a:r>
              <a:rPr lang="ko-KR" altLang="en-US" kern="100" dirty="0">
                <a:effectLst/>
              </a:rPr>
              <a:t>년부터 시작하여 </a:t>
            </a:r>
            <a:r>
              <a:rPr lang="en-US" altLang="ko-KR" kern="100" dirty="0">
                <a:effectLst/>
              </a:rPr>
              <a:t>2021</a:t>
            </a:r>
            <a:r>
              <a:rPr lang="ko-KR" altLang="en-US" kern="100" dirty="0">
                <a:effectLst/>
              </a:rPr>
              <a:t>년까지의 연간 포트폴리오 분석 결과</a:t>
            </a:r>
            <a:r>
              <a:rPr lang="en-US" altLang="ko-KR" kern="100" dirty="0">
                <a:effectLst/>
              </a:rPr>
              <a:t>.</a:t>
            </a:r>
          </a:p>
          <a:p>
            <a:r>
              <a:rPr lang="ko-KR" altLang="en-US" kern="100" dirty="0"/>
              <a:t>년도 별 손익을 테이블 형태로 볼 수 있음</a:t>
            </a:r>
            <a:r>
              <a:rPr lang="en-US" altLang="ko-KR" kern="100" dirty="0"/>
              <a:t>.</a:t>
            </a:r>
            <a:endParaRPr lang="ko-KR" altLang="ko-KR" kern="100" dirty="0">
              <a:effectLst/>
            </a:endParaRPr>
          </a:p>
        </p:txBody>
      </p:sp>
      <p:sp>
        <p:nvSpPr>
          <p:cNvPr id="10" name="날짜 개체 틀 3">
            <a:extLst>
              <a:ext uri="{FF2B5EF4-FFF2-40B4-BE49-F238E27FC236}">
                <a16:creationId xmlns:a16="http://schemas.microsoft.com/office/drawing/2014/main" id="{53FFB02E-B0DF-47F6-8583-0286ECFE14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en-US" altLang="ko-KR"/>
              <a:t>9/4/20XX</a:t>
            </a:r>
          </a:p>
        </p:txBody>
      </p:sp>
      <p:sp>
        <p:nvSpPr>
          <p:cNvPr id="11" name="바닥글 개체 틀 4">
            <a:extLst>
              <a:ext uri="{FF2B5EF4-FFF2-40B4-BE49-F238E27FC236}">
                <a16:creationId xmlns:a16="http://schemas.microsoft.com/office/drawing/2014/main" id="{6A803AF1-C09B-4905-8AEE-15B680F6E7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ko-KR" altLang="en-US"/>
              <a:t>프레젠테이션 제목</a:t>
            </a:r>
          </a:p>
        </p:txBody>
      </p:sp>
      <p:sp>
        <p:nvSpPr>
          <p:cNvPr id="16" name="슬라이드 번호 개체 틀 5">
            <a:extLst>
              <a:ext uri="{FF2B5EF4-FFF2-40B4-BE49-F238E27FC236}">
                <a16:creationId xmlns:a16="http://schemas.microsoft.com/office/drawing/2014/main" id="{1A06BCBE-7F1D-4794-A964-0B03C6178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fld id="{A65A5C87-DF58-40C8-B092-1DE63DB4547E}" type="slidenum">
              <a:rPr lang="en-US" altLang="ko-KR" smtClean="0"/>
              <a:pPr rtl="0">
                <a:spcAft>
                  <a:spcPts val="600"/>
                </a:spcAft>
              </a:pPr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75593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E209E4-B947-4446-AD42-C1B3A0C1F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ko-KR" dirty="0"/>
              <a:t>Stress Period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날짜 개체 틀 3">
            <a:extLst>
              <a:ext uri="{FF2B5EF4-FFF2-40B4-BE49-F238E27FC236}">
                <a16:creationId xmlns:a16="http://schemas.microsoft.com/office/drawing/2014/main" id="{53FFB02E-B0DF-47F6-8583-0286ECFE1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9/4/20XX</a:t>
            </a:r>
          </a:p>
        </p:txBody>
      </p:sp>
      <p:sp>
        <p:nvSpPr>
          <p:cNvPr id="11" name="바닥글 개체 틀 4">
            <a:extLst>
              <a:ext uri="{FF2B5EF4-FFF2-40B4-BE49-F238E27FC236}">
                <a16:creationId xmlns:a16="http://schemas.microsoft.com/office/drawing/2014/main" id="{6A803AF1-C09B-4905-8AEE-15B680F6E7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-KR" altLang="en-US">
                <a:latin typeface="맑은 고딕" panose="020B0503020000020004" pitchFamily="50" charset="-127"/>
                <a:ea typeface="맑은 고딕" panose="020B0503020000020004" pitchFamily="50" charset="-127"/>
              </a:rPr>
              <a:t>프레젠테이션 제목</a:t>
            </a:r>
          </a:p>
        </p:txBody>
      </p:sp>
      <p:sp>
        <p:nvSpPr>
          <p:cNvPr id="16" name="슬라이드 번호 개체 틀 5">
            <a:extLst>
              <a:ext uri="{FF2B5EF4-FFF2-40B4-BE49-F238E27FC236}">
                <a16:creationId xmlns:a16="http://schemas.microsoft.com/office/drawing/2014/main" id="{1A06BCBE-7F1D-4794-A964-0B03C6178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65A5C87-DF58-40C8-B092-1DE63DB4547E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 rtl="0"/>
              <a:t>14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9" name="내용 개체 틀 18">
            <a:extLst>
              <a:ext uri="{FF2B5EF4-FFF2-40B4-BE49-F238E27FC236}">
                <a16:creationId xmlns:a16="http://schemas.microsoft.com/office/drawing/2014/main" id="{9ECE1154-E2AD-70A0-2368-AEA1665EE6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51556" y="5072253"/>
            <a:ext cx="10688887" cy="1179576"/>
          </a:xfrm>
        </p:spPr>
        <p:txBody>
          <a:bodyPr>
            <a:normAutofit/>
          </a:bodyPr>
          <a:lstStyle/>
          <a:p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특정 시기에 현재 포트폴리오 전략이 얼마나 손해를 보았는가를 보</a:t>
            </a: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임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</a:p>
          <a:p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가장 큰 하락이 있었던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2009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년 경에 경우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Subprime Crisis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시기 였음을 파악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en-US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가능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6" name="내용 개체 틀 5" descr="테이블이(가) 표시된 사진&#10;&#10;자동 생성된 설명">
            <a:extLst>
              <a:ext uri="{FF2B5EF4-FFF2-40B4-BE49-F238E27FC236}">
                <a16:creationId xmlns:a16="http://schemas.microsoft.com/office/drawing/2014/main" id="{6F672579-054D-0FDA-D65F-DE6C0781C5F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906780" y="2502225"/>
            <a:ext cx="10378440" cy="2293785"/>
          </a:xfrm>
        </p:spPr>
      </p:pic>
    </p:spTree>
    <p:extLst>
      <p:ext uri="{BB962C8B-B14F-4D97-AF65-F5344CB8AC3E}">
        <p14:creationId xmlns:p14="http://schemas.microsoft.com/office/powerpoint/2010/main" val="28751923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392E3A-DB80-46C8-A227-EE0F7E87D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>
                <a:latin typeface="맑은 고딕" panose="020B0503020000020004" pitchFamily="50" charset="-127"/>
                <a:ea typeface="맑은 고딕" panose="020B0503020000020004" pitchFamily="50" charset="-127"/>
              </a:rPr>
              <a:t>감사합니다</a:t>
            </a:r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7" name="그림 개체 틀 16" descr="마른 지우개 보드에서 필기하는 여성">
            <a:extLst>
              <a:ext uri="{FF2B5EF4-FFF2-40B4-BE49-F238E27FC236}">
                <a16:creationId xmlns:a16="http://schemas.microsoft.com/office/drawing/2014/main" id="{A0D4E925-DA83-45CF-9056-D6262F46A71D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l="59" r="59"/>
          <a:stretch/>
        </p:blipFill>
        <p:spPr/>
      </p:pic>
      <p:pic>
        <p:nvPicPr>
          <p:cNvPr id="19" name="그림 개체 틀 18" descr="용지의 집합 위에 손">
            <a:extLst>
              <a:ext uri="{FF2B5EF4-FFF2-40B4-BE49-F238E27FC236}">
                <a16:creationId xmlns:a16="http://schemas.microsoft.com/office/drawing/2014/main" id="{00069E65-AC47-4CE9-B19A-7EA5888AA36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4"/>
          <a:srcRect l="59" r="59"/>
          <a:stretch/>
        </p:blipFill>
        <p:spPr/>
      </p:pic>
      <p:pic>
        <p:nvPicPr>
          <p:cNvPr id="21" name="그림 개체 틀 20" descr="Office 보기">
            <a:extLst>
              <a:ext uri="{FF2B5EF4-FFF2-40B4-BE49-F238E27FC236}">
                <a16:creationId xmlns:a16="http://schemas.microsoft.com/office/drawing/2014/main" id="{D78D46DB-1C3A-41BD-860F-ECE8B446BB8C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5"/>
          <a:srcRect l="29" r="29"/>
          <a:stretch/>
        </p:blipFill>
        <p:spPr/>
      </p:pic>
      <p:pic>
        <p:nvPicPr>
          <p:cNvPr id="23" name="그림 개체 틀 22" descr="일일 플래너 맨 위에 있는 펜">
            <a:extLst>
              <a:ext uri="{FF2B5EF4-FFF2-40B4-BE49-F238E27FC236}">
                <a16:creationId xmlns:a16="http://schemas.microsoft.com/office/drawing/2014/main" id="{D978928C-7EEA-4B8E-AA43-12AFD61BC299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 rotWithShape="1">
          <a:blip r:embed="rId6"/>
          <a:srcRect l="29" r="29"/>
          <a:stretch/>
        </p:blipFill>
        <p:spPr/>
      </p:pic>
      <p:pic>
        <p:nvPicPr>
          <p:cNvPr id="25" name="온라인 이미지 개체 틀 23" descr="사용자">
            <a:extLst>
              <a:ext uri="{FF2B5EF4-FFF2-40B4-BE49-F238E27FC236}">
                <a16:creationId xmlns:a16="http://schemas.microsoft.com/office/drawing/2014/main" id="{DD136AFE-38B3-4FAE-907B-277600FBDED5}"/>
              </a:ext>
            </a:extLst>
          </p:cNvPr>
          <p:cNvPicPr>
            <a:picLocks noGrp="1" noChangeAspect="1"/>
          </p:cNvPicPr>
          <p:nvPr>
            <p:ph type="pic" sz="quarter" idx="25"/>
          </p:nvPr>
        </p:nvPicPr>
        <p:blipFill rotWithShape="1"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prstGeom prst="rect">
            <a:avLst/>
          </a:prstGeom>
        </p:spPr>
      </p:pic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82977D1C-657B-4FA7-B4A1-CD08EC61D37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 rtlCol="0"/>
          <a:lstStyle/>
          <a:p>
            <a:pPr marL="0" indent="0" rtl="0">
              <a:buNone/>
            </a:pPr>
            <a:r>
              <a:rPr lang="ko-KR" altLang="en-US" sz="16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이우석</a:t>
            </a:r>
          </a:p>
        </p:txBody>
      </p:sp>
      <p:pic>
        <p:nvPicPr>
          <p:cNvPr id="27" name="온라인 이미지 개체 틀 27" descr="봉투">
            <a:extLst>
              <a:ext uri="{FF2B5EF4-FFF2-40B4-BE49-F238E27FC236}">
                <a16:creationId xmlns:a16="http://schemas.microsoft.com/office/drawing/2014/main" id="{79C99175-A844-475F-B903-FB0A246099C3}"/>
              </a:ext>
            </a:extLst>
          </p:cNvPr>
          <p:cNvPicPr>
            <a:picLocks noGrp="1" noChangeAspect="1"/>
          </p:cNvPicPr>
          <p:nvPr>
            <p:ph type="pic" sz="quarter" idx="26"/>
          </p:nvPr>
        </p:nvPicPr>
        <p:blipFill rotWithShape="1"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prstGeom prst="rect">
            <a:avLst/>
          </a:prstGeom>
        </p:spPr>
      </p:pic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5B2E9EE6-5A74-4119-8DAA-06582357CF7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 rtlCol="0"/>
          <a:lstStyle/>
          <a:p>
            <a:pPr rtl="0"/>
            <a:r>
              <a:rPr lang="en-US" altLang="ko-KR" dirty="0"/>
              <a:t>dldntjr0516@gmail.com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날짜 개체 틀 5">
            <a:extLst>
              <a:ext uri="{FF2B5EF4-FFF2-40B4-BE49-F238E27FC236}">
                <a16:creationId xmlns:a16="http://schemas.microsoft.com/office/drawing/2014/main" id="{D6C90EA9-2998-4A9C-A666-B38258E20B60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 rtlCol="0"/>
          <a:lstStyle/>
          <a:p>
            <a:pPr rtl="0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9/4/20XX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" name="바닥글 개체 틀 6">
            <a:extLst>
              <a:ext uri="{FF2B5EF4-FFF2-40B4-BE49-F238E27FC236}">
                <a16:creationId xmlns:a16="http://schemas.microsoft.com/office/drawing/2014/main" id="{E1241EFF-1DFD-4B6D-BFDE-8E8B18833441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 rtlCol="0"/>
          <a:lstStyle/>
          <a:p>
            <a:pPr rtl="0"/>
            <a:r>
              <a:rPr lang="ko-KR" altLang="en-US">
                <a:latin typeface="맑은 고딕" panose="020B0503020000020004" pitchFamily="50" charset="-127"/>
                <a:ea typeface="맑은 고딕" panose="020B0503020000020004" pitchFamily="50" charset="-127"/>
              </a:rPr>
              <a:t>프레젠테이션 제목</a:t>
            </a:r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A3BB8335-F249-4F37-8C3F-A672116EB876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 rtlCol="0"/>
          <a:lstStyle/>
          <a:p>
            <a:pPr rtl="0"/>
            <a:fld id="{A65A5C87-DF58-40C8-B092-1DE63DB4547E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15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577528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F4A85B-2AC6-4E29-B074-AB92F8FA9B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dirty="0"/>
              <a:t>목차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1" name="그림 개체 틀 10" descr="팀 작업 손 제스처">
            <a:extLst>
              <a:ext uri="{FF2B5EF4-FFF2-40B4-BE49-F238E27FC236}">
                <a16:creationId xmlns:a16="http://schemas.microsoft.com/office/drawing/2014/main" id="{41749033-B92E-4E63-82DE-801849DA2B1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16" r="16"/>
          <a:stretch/>
        </p:blipFill>
        <p:spPr/>
      </p:pic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32AB0EB-0819-41F4-99E9-C02FA0DAF6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marL="285750" indent="-285750"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설정</a:t>
            </a:r>
            <a:endParaRPr lang="en-US" altLang="ko-KR" sz="18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85750" indent="-285750"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dirty="0" err="1"/>
              <a:t>백테스팅</a:t>
            </a:r>
            <a:r>
              <a:rPr lang="ko-KR" altLang="en-US" dirty="0"/>
              <a:t> 결과</a:t>
            </a:r>
            <a:endParaRPr lang="en-US" altLang="ko-KR" dirty="0"/>
          </a:p>
          <a:p>
            <a:pPr marL="285750" indent="-285750" rtl="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sz="18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추가 정보</a:t>
            </a:r>
          </a:p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425C423-85DE-48DB-8096-152D738B7D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9/4/20XX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714E39E-D8A0-4428-97D8-FE5452322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-KR" altLang="en-US">
                <a:latin typeface="맑은 고딕" panose="020B0503020000020004" pitchFamily="50" charset="-127"/>
                <a:ea typeface="맑은 고딕" panose="020B0503020000020004" pitchFamily="50" charset="-127"/>
              </a:rPr>
              <a:t>프레젠테이션 제목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9FA539-2DA6-4197-AA13-56E0C3395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65A5C87-DF58-40C8-B092-1DE63DB4547E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6783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6D3A99-BC9D-4DC2-BE1B-9E2C93EDD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설정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775445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E209E4-B947-4446-AD42-C1B3A0C1F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ko-KR" dirty="0"/>
              <a:t>Portfolio Visualizer </a:t>
            </a:r>
            <a:r>
              <a:rPr lang="ko-KR" altLang="en-US" dirty="0"/>
              <a:t>설정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날짜 개체 틀 3">
            <a:extLst>
              <a:ext uri="{FF2B5EF4-FFF2-40B4-BE49-F238E27FC236}">
                <a16:creationId xmlns:a16="http://schemas.microsoft.com/office/drawing/2014/main" id="{53FFB02E-B0DF-47F6-8583-0286ECFE1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9/4/20XX</a:t>
            </a:r>
          </a:p>
        </p:txBody>
      </p:sp>
      <p:sp>
        <p:nvSpPr>
          <p:cNvPr id="11" name="바닥글 개체 틀 4">
            <a:extLst>
              <a:ext uri="{FF2B5EF4-FFF2-40B4-BE49-F238E27FC236}">
                <a16:creationId xmlns:a16="http://schemas.microsoft.com/office/drawing/2014/main" id="{6A803AF1-C09B-4905-8AEE-15B680F6E7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-KR" altLang="en-US">
                <a:latin typeface="맑은 고딕" panose="020B0503020000020004" pitchFamily="50" charset="-127"/>
                <a:ea typeface="맑은 고딕" panose="020B0503020000020004" pitchFamily="50" charset="-127"/>
              </a:rPr>
              <a:t>프레젠테이션 제목</a:t>
            </a:r>
          </a:p>
        </p:txBody>
      </p:sp>
      <p:sp>
        <p:nvSpPr>
          <p:cNvPr id="16" name="슬라이드 번호 개체 틀 5">
            <a:extLst>
              <a:ext uri="{FF2B5EF4-FFF2-40B4-BE49-F238E27FC236}">
                <a16:creationId xmlns:a16="http://schemas.microsoft.com/office/drawing/2014/main" id="{1A06BCBE-7F1D-4794-A964-0B03C6178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65A5C87-DF58-40C8-B092-1DE63DB4547E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 rtl="0"/>
              <a:t>4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9" name="내용 개체 틀 18">
            <a:extLst>
              <a:ext uri="{FF2B5EF4-FFF2-40B4-BE49-F238E27FC236}">
                <a16:creationId xmlns:a16="http://schemas.microsoft.com/office/drawing/2014/main" id="{092E268B-80F7-4227-264B-BA44B570CDC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12371" y="2784606"/>
            <a:ext cx="5583629" cy="2968511"/>
          </a:xfrm>
        </p:spPr>
      </p:pic>
      <p:sp>
        <p:nvSpPr>
          <p:cNvPr id="17" name="내용 개체 틀 16">
            <a:extLst>
              <a:ext uri="{FF2B5EF4-FFF2-40B4-BE49-F238E27FC236}">
                <a16:creationId xmlns:a16="http://schemas.microsoft.com/office/drawing/2014/main" id="{F03A399B-4D2A-21A9-4143-2153B10219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2331449"/>
            <a:ext cx="4937760" cy="3840749"/>
          </a:xfrm>
        </p:spPr>
        <p:txBody>
          <a:bodyPr/>
          <a:lstStyle/>
          <a:p>
            <a:r>
              <a:rPr lang="ko-KR" altLang="en-US" dirty="0"/>
              <a:t>예제 영상과 같이 설정하여 </a:t>
            </a:r>
            <a:r>
              <a:rPr lang="ko-KR" altLang="en-US" dirty="0" err="1"/>
              <a:t>백테스팅을</a:t>
            </a:r>
            <a:r>
              <a:rPr lang="ko-KR" altLang="en-US" dirty="0"/>
              <a:t> 수행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Time Period : Year-to-Year </a:t>
            </a:r>
            <a:r>
              <a:rPr lang="ko-KR" altLang="en-US" dirty="0"/>
              <a:t>로 설정하여 </a:t>
            </a:r>
            <a:r>
              <a:rPr lang="ko-KR" altLang="en-US" dirty="0" err="1"/>
              <a:t>백테스팅</a:t>
            </a:r>
            <a:r>
              <a:rPr lang="ko-KR" altLang="en-US" dirty="0"/>
              <a:t> 기간 단위를 </a:t>
            </a:r>
            <a:r>
              <a:rPr lang="en-US" altLang="ko-KR" dirty="0"/>
              <a:t>1</a:t>
            </a:r>
            <a:r>
              <a:rPr lang="ko-KR" altLang="en-US" dirty="0"/>
              <a:t>년 단위로 설정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Start Year : 1972</a:t>
            </a:r>
            <a:r>
              <a:rPr lang="ko-KR" altLang="en-US" dirty="0"/>
              <a:t>년으로 설정하였지만</a:t>
            </a:r>
            <a:r>
              <a:rPr lang="en-US" altLang="ko-KR" dirty="0"/>
              <a:t>, </a:t>
            </a:r>
            <a:r>
              <a:rPr lang="ko-KR" altLang="en-US" dirty="0" err="1"/>
              <a:t>백테스팅</a:t>
            </a:r>
            <a:r>
              <a:rPr lang="ko-KR" altLang="en-US" dirty="0"/>
              <a:t> 결과</a:t>
            </a:r>
            <a:r>
              <a:rPr lang="en-US" altLang="ko-KR" dirty="0"/>
              <a:t>, </a:t>
            </a:r>
            <a:r>
              <a:rPr lang="ko-KR" altLang="en-US" dirty="0"/>
              <a:t>실제 시작 년도는 </a:t>
            </a:r>
            <a:r>
              <a:rPr lang="en-US" altLang="ko-KR" dirty="0"/>
              <a:t>1994</a:t>
            </a:r>
            <a:r>
              <a:rPr lang="ko-KR" altLang="en-US" dirty="0"/>
              <a:t>년으로 설정된 것으로 추측</a:t>
            </a:r>
            <a:r>
              <a:rPr lang="en-US" altLang="ko-KR" dirty="0"/>
              <a:t>. </a:t>
            </a:r>
            <a:r>
              <a:rPr lang="ko-KR" altLang="en-US" dirty="0"/>
              <a:t>아무래도 </a:t>
            </a:r>
            <a:r>
              <a:rPr lang="en-US" altLang="ko-KR" dirty="0"/>
              <a:t>1994</a:t>
            </a:r>
            <a:r>
              <a:rPr lang="ko-KR" altLang="en-US" dirty="0"/>
              <a:t>년 이전의 데이터는 존재하지 않기 때문인 것으로 보임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End Year : 2021</a:t>
            </a:r>
            <a:r>
              <a:rPr lang="ko-KR" altLang="en-US" dirty="0"/>
              <a:t>년을 설정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Initial Amount : </a:t>
            </a:r>
            <a:r>
              <a:rPr lang="ko-KR" altLang="en-US" dirty="0"/>
              <a:t>투자 시작 금액을 </a:t>
            </a:r>
            <a:r>
              <a:rPr lang="en-US" altLang="ko-KR" dirty="0"/>
              <a:t>$10,000 </a:t>
            </a:r>
            <a:r>
              <a:rPr lang="ko-KR" altLang="en-US" dirty="0"/>
              <a:t>로</a:t>
            </a:r>
            <a:r>
              <a:rPr lang="en-US" altLang="ko-KR" dirty="0"/>
              <a:t> </a:t>
            </a:r>
            <a:r>
              <a:rPr lang="ko-KR" altLang="en-US" dirty="0"/>
              <a:t>설정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306653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E209E4-B947-4446-AD42-C1B3A0C1F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ko-KR" dirty="0"/>
              <a:t>Portfolio Visualizer </a:t>
            </a:r>
            <a:r>
              <a:rPr lang="ko-KR" altLang="en-US" dirty="0"/>
              <a:t>설정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날짜 개체 틀 3">
            <a:extLst>
              <a:ext uri="{FF2B5EF4-FFF2-40B4-BE49-F238E27FC236}">
                <a16:creationId xmlns:a16="http://schemas.microsoft.com/office/drawing/2014/main" id="{53FFB02E-B0DF-47F6-8583-0286ECFE1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9/4/20XX</a:t>
            </a:r>
          </a:p>
        </p:txBody>
      </p:sp>
      <p:sp>
        <p:nvSpPr>
          <p:cNvPr id="11" name="바닥글 개체 틀 4">
            <a:extLst>
              <a:ext uri="{FF2B5EF4-FFF2-40B4-BE49-F238E27FC236}">
                <a16:creationId xmlns:a16="http://schemas.microsoft.com/office/drawing/2014/main" id="{6A803AF1-C09B-4905-8AEE-15B680F6E7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-KR" altLang="en-US">
                <a:latin typeface="맑은 고딕" panose="020B0503020000020004" pitchFamily="50" charset="-127"/>
                <a:ea typeface="맑은 고딕" panose="020B0503020000020004" pitchFamily="50" charset="-127"/>
              </a:rPr>
              <a:t>프레젠테이션 제목</a:t>
            </a:r>
          </a:p>
        </p:txBody>
      </p:sp>
      <p:sp>
        <p:nvSpPr>
          <p:cNvPr id="16" name="슬라이드 번호 개체 틀 5">
            <a:extLst>
              <a:ext uri="{FF2B5EF4-FFF2-40B4-BE49-F238E27FC236}">
                <a16:creationId xmlns:a16="http://schemas.microsoft.com/office/drawing/2014/main" id="{1A06BCBE-7F1D-4794-A964-0B03C6178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65A5C87-DF58-40C8-B092-1DE63DB4547E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 rtl="0"/>
              <a:t>5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9" name="내용 개체 틀 18">
            <a:extLst>
              <a:ext uri="{FF2B5EF4-FFF2-40B4-BE49-F238E27FC236}">
                <a16:creationId xmlns:a16="http://schemas.microsoft.com/office/drawing/2014/main" id="{092E268B-80F7-4227-264B-BA44B570CDC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12371" y="2784606"/>
            <a:ext cx="5583629" cy="2968511"/>
          </a:xfrm>
        </p:spPr>
      </p:pic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EC5A4B0-B001-4992-6B78-3EA54BB486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2331449"/>
            <a:ext cx="4937760" cy="3840749"/>
          </a:xfrm>
        </p:spPr>
        <p:txBody>
          <a:bodyPr/>
          <a:lstStyle/>
          <a:p>
            <a:r>
              <a:rPr lang="en-US" altLang="ko-KR" dirty="0"/>
              <a:t>Asset1 : US Stock Market </a:t>
            </a:r>
            <a:r>
              <a:rPr lang="ko-KR" altLang="en-US" dirty="0"/>
              <a:t>로 선택하였고</a:t>
            </a:r>
            <a:r>
              <a:rPr lang="en-US" altLang="ko-KR" dirty="0"/>
              <a:t>, </a:t>
            </a:r>
            <a:r>
              <a:rPr lang="ko-KR" altLang="en-US" dirty="0"/>
              <a:t>비율은 </a:t>
            </a:r>
            <a:r>
              <a:rPr lang="en-US" altLang="ko-KR" dirty="0"/>
              <a:t>33% </a:t>
            </a:r>
            <a:r>
              <a:rPr lang="ko-KR" altLang="en-US" dirty="0"/>
              <a:t>로 설정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Asset2 : Cash </a:t>
            </a:r>
            <a:r>
              <a:rPr lang="ko-KR" altLang="en-US" dirty="0"/>
              <a:t>롤 선택하였고</a:t>
            </a:r>
            <a:r>
              <a:rPr lang="en-US" altLang="ko-KR" dirty="0"/>
              <a:t>, </a:t>
            </a:r>
            <a:r>
              <a:rPr lang="ko-KR" altLang="en-US" dirty="0"/>
              <a:t>비율은 </a:t>
            </a:r>
            <a:r>
              <a:rPr lang="en-US" altLang="ko-KR" dirty="0"/>
              <a:t>34% </a:t>
            </a:r>
            <a:r>
              <a:rPr lang="ko-KR" altLang="en-US" dirty="0"/>
              <a:t>로 설정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Asset3 : REIT </a:t>
            </a:r>
            <a:r>
              <a:rPr lang="ko-KR" altLang="en-US" dirty="0"/>
              <a:t>로</a:t>
            </a:r>
            <a:r>
              <a:rPr lang="en-US" altLang="ko-KR" dirty="0"/>
              <a:t>, </a:t>
            </a:r>
            <a:r>
              <a:rPr lang="ko-KR" altLang="en-US" dirty="0"/>
              <a:t>미국 부동산을 선택하였고</a:t>
            </a:r>
            <a:r>
              <a:rPr lang="en-US" altLang="ko-KR" dirty="0"/>
              <a:t>, </a:t>
            </a:r>
            <a:r>
              <a:rPr lang="ko-KR" altLang="en-US" dirty="0"/>
              <a:t>비율은 </a:t>
            </a:r>
            <a:r>
              <a:rPr lang="en-US" altLang="ko-KR" dirty="0"/>
              <a:t>33% </a:t>
            </a:r>
            <a:r>
              <a:rPr lang="ko-KR" altLang="en-US" dirty="0"/>
              <a:t>로 설정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460287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6D3A99-BC9D-4DC2-BE1B-9E2C93EDD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dirty="0" err="1"/>
              <a:t>백테스팅</a:t>
            </a:r>
            <a:r>
              <a:rPr lang="ko-KR" altLang="en-US" dirty="0"/>
              <a:t> 결과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285165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E209E4-B947-4446-AD42-C1B3A0C1F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dirty="0"/>
              <a:t>포트폴리오 </a:t>
            </a:r>
            <a:r>
              <a:rPr lang="ko-KR" altLang="en-US" dirty="0" err="1"/>
              <a:t>백테스팅</a:t>
            </a:r>
            <a:r>
              <a:rPr lang="ko-KR" altLang="en-US" dirty="0"/>
              <a:t> 결과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날짜 개체 틀 3">
            <a:extLst>
              <a:ext uri="{FF2B5EF4-FFF2-40B4-BE49-F238E27FC236}">
                <a16:creationId xmlns:a16="http://schemas.microsoft.com/office/drawing/2014/main" id="{53FFB02E-B0DF-47F6-8583-0286ECFE1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9/4/20XX</a:t>
            </a:r>
          </a:p>
        </p:txBody>
      </p:sp>
      <p:sp>
        <p:nvSpPr>
          <p:cNvPr id="11" name="바닥글 개체 틀 4">
            <a:extLst>
              <a:ext uri="{FF2B5EF4-FFF2-40B4-BE49-F238E27FC236}">
                <a16:creationId xmlns:a16="http://schemas.microsoft.com/office/drawing/2014/main" id="{6A803AF1-C09B-4905-8AEE-15B680F6E7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-KR" altLang="en-US">
                <a:latin typeface="맑은 고딕" panose="020B0503020000020004" pitchFamily="50" charset="-127"/>
                <a:ea typeface="맑은 고딕" panose="020B0503020000020004" pitchFamily="50" charset="-127"/>
              </a:rPr>
              <a:t>프레젠테이션 제목</a:t>
            </a:r>
          </a:p>
        </p:txBody>
      </p:sp>
      <p:sp>
        <p:nvSpPr>
          <p:cNvPr id="16" name="슬라이드 번호 개체 틀 5">
            <a:extLst>
              <a:ext uri="{FF2B5EF4-FFF2-40B4-BE49-F238E27FC236}">
                <a16:creationId xmlns:a16="http://schemas.microsoft.com/office/drawing/2014/main" id="{1A06BCBE-7F1D-4794-A964-0B03C6178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65A5C87-DF58-40C8-B092-1DE63DB4547E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 rtl="0"/>
              <a:t>7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3CE604DE-CA64-BCAD-390E-E6CDC46752E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23400" y="2579180"/>
            <a:ext cx="10745199" cy="849820"/>
          </a:xfrm>
        </p:spPr>
      </p:pic>
      <p:sp>
        <p:nvSpPr>
          <p:cNvPr id="19" name="내용 개체 틀 18">
            <a:extLst>
              <a:ext uri="{FF2B5EF4-FFF2-40B4-BE49-F238E27FC236}">
                <a16:creationId xmlns:a16="http://schemas.microsoft.com/office/drawing/2014/main" id="{8A0B4E2C-037F-93E6-1B24-7A1F424B66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23400" y="3785937"/>
            <a:ext cx="10745199" cy="2229852"/>
          </a:xfrm>
        </p:spPr>
        <p:txBody>
          <a:bodyPr/>
          <a:lstStyle/>
          <a:p>
            <a:r>
              <a:rPr lang="ko-KR" altLang="en-US" dirty="0"/>
              <a:t>시작 금액이 </a:t>
            </a:r>
            <a:r>
              <a:rPr lang="en-US" altLang="ko-KR" dirty="0"/>
              <a:t>$10,000 </a:t>
            </a:r>
            <a:r>
              <a:rPr lang="ko-KR" altLang="en-US" dirty="0"/>
              <a:t>에서</a:t>
            </a:r>
            <a:r>
              <a:rPr lang="en-US" altLang="ko-KR" dirty="0"/>
              <a:t> </a:t>
            </a:r>
            <a:r>
              <a:rPr lang="ko-KR" altLang="en-US" dirty="0"/>
              <a:t>최종 금액 </a:t>
            </a:r>
            <a:r>
              <a:rPr lang="en-US" altLang="ko-KR" dirty="0"/>
              <a:t>$89,414 </a:t>
            </a:r>
            <a:r>
              <a:rPr lang="ko-KR" altLang="en-US" dirty="0"/>
              <a:t>로 증가</a:t>
            </a:r>
            <a:r>
              <a:rPr lang="en-US" altLang="ko-KR" dirty="0"/>
              <a:t>.</a:t>
            </a:r>
          </a:p>
          <a:p>
            <a:r>
              <a:rPr lang="en-US" altLang="ko-KR" sz="1800" dirty="0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CAGR(</a:t>
            </a:r>
            <a:r>
              <a:rPr lang="ko-KR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연평균 손익</a:t>
            </a:r>
            <a:r>
              <a:rPr lang="en-US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)</a:t>
            </a:r>
            <a:r>
              <a:rPr lang="ko-KR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이 </a:t>
            </a:r>
            <a:r>
              <a:rPr lang="en-US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8.14%, </a:t>
            </a:r>
            <a:r>
              <a:rPr lang="en-US" altLang="ko-KR" sz="1800" dirty="0" err="1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Stdev</a:t>
            </a:r>
            <a:r>
              <a:rPr lang="en-US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(</a:t>
            </a:r>
            <a:r>
              <a:rPr lang="ko-KR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표준 편차</a:t>
            </a:r>
            <a:r>
              <a:rPr lang="en-US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)</a:t>
            </a:r>
            <a:r>
              <a:rPr lang="ko-KR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가 </a:t>
            </a:r>
            <a:r>
              <a:rPr lang="en-US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9.97% </a:t>
            </a:r>
            <a:r>
              <a:rPr lang="ko-KR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이며</a:t>
            </a:r>
            <a:r>
              <a:rPr lang="en-US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, Best Year(</a:t>
            </a:r>
            <a:r>
              <a:rPr lang="ko-KR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가장 많이 벌어들인 해의 손익</a:t>
            </a:r>
            <a:r>
              <a:rPr lang="en-US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)</a:t>
            </a:r>
            <a:r>
              <a:rPr lang="ko-KR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이 </a:t>
            </a:r>
            <a:r>
              <a:rPr lang="en-US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22.47%, Worst Year(</a:t>
            </a:r>
            <a:r>
              <a:rPr lang="ko-KR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가장 많이 잃은 해의 손익</a:t>
            </a:r>
            <a:r>
              <a:rPr lang="en-US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)</a:t>
            </a:r>
            <a:r>
              <a:rPr lang="ko-KR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이 </a:t>
            </a:r>
            <a:r>
              <a:rPr lang="en-US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-23.93%.</a:t>
            </a:r>
          </a:p>
          <a:p>
            <a:r>
              <a:rPr lang="en-US" altLang="ko-KR" sz="1800" dirty="0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Max. Drawdown(</a:t>
            </a:r>
            <a:r>
              <a:rPr lang="ko-KR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가장 크게 주식이 하락한 수치</a:t>
            </a:r>
            <a:r>
              <a:rPr lang="en-US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)</a:t>
            </a:r>
            <a:r>
              <a:rPr lang="ko-KR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는 </a:t>
            </a:r>
            <a:r>
              <a:rPr lang="en-US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-41.22% </a:t>
            </a:r>
            <a:r>
              <a:rPr lang="ko-KR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로 굉장히 높은 편이고</a:t>
            </a:r>
            <a:r>
              <a:rPr lang="en-US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, Sharpe Ratio </a:t>
            </a:r>
            <a:r>
              <a:rPr lang="ko-KR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또한 </a:t>
            </a:r>
            <a:r>
              <a:rPr lang="en-US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0.61 </a:t>
            </a:r>
            <a:r>
              <a:rPr lang="ko-KR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로 그리 좋지 않은 성과를 </a:t>
            </a:r>
            <a:r>
              <a:rPr lang="ko-KR" altLang="en-US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보임</a:t>
            </a:r>
            <a:r>
              <a:rPr lang="en-US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950319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E209E4-B947-4446-AD42-C1B3A0C1F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dirty="0"/>
              <a:t>자산</a:t>
            </a:r>
            <a:r>
              <a:rPr lang="en-US" altLang="ko-KR" dirty="0"/>
              <a:t> </a:t>
            </a:r>
            <a:r>
              <a:rPr lang="ko-KR" altLang="en-US" dirty="0"/>
              <a:t>별 </a:t>
            </a:r>
            <a:r>
              <a:rPr lang="ko-KR" altLang="en-US" dirty="0" err="1"/>
              <a:t>백테스팅</a:t>
            </a:r>
            <a:r>
              <a:rPr lang="ko-KR" altLang="en-US" dirty="0"/>
              <a:t> 결과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날짜 개체 틀 3">
            <a:extLst>
              <a:ext uri="{FF2B5EF4-FFF2-40B4-BE49-F238E27FC236}">
                <a16:creationId xmlns:a16="http://schemas.microsoft.com/office/drawing/2014/main" id="{53FFB02E-B0DF-47F6-8583-0286ECFE1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</a:rPr>
              <a:t>9/4/20XX</a:t>
            </a:r>
          </a:p>
        </p:txBody>
      </p:sp>
      <p:sp>
        <p:nvSpPr>
          <p:cNvPr id="11" name="바닥글 개체 틀 4">
            <a:extLst>
              <a:ext uri="{FF2B5EF4-FFF2-40B4-BE49-F238E27FC236}">
                <a16:creationId xmlns:a16="http://schemas.microsoft.com/office/drawing/2014/main" id="{6A803AF1-C09B-4905-8AEE-15B680F6E7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-KR" altLang="en-US">
                <a:latin typeface="맑은 고딕" panose="020B0503020000020004" pitchFamily="50" charset="-127"/>
                <a:ea typeface="맑은 고딕" panose="020B0503020000020004" pitchFamily="50" charset="-127"/>
              </a:rPr>
              <a:t>프레젠테이션 제목</a:t>
            </a:r>
          </a:p>
        </p:txBody>
      </p:sp>
      <p:sp>
        <p:nvSpPr>
          <p:cNvPr id="16" name="슬라이드 번호 개체 틀 5">
            <a:extLst>
              <a:ext uri="{FF2B5EF4-FFF2-40B4-BE49-F238E27FC236}">
                <a16:creationId xmlns:a16="http://schemas.microsoft.com/office/drawing/2014/main" id="{1A06BCBE-7F1D-4794-A964-0B03C6178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65A5C87-DF58-40C8-B092-1DE63DB4547E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 rtl="0"/>
              <a:t>8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6" name="내용 개체 틀 5" descr="테이블이(가) 표시된 사진&#10;&#10;자동 생성된 설명">
            <a:extLst>
              <a:ext uri="{FF2B5EF4-FFF2-40B4-BE49-F238E27FC236}">
                <a16:creationId xmlns:a16="http://schemas.microsoft.com/office/drawing/2014/main" id="{271D722D-5D1C-8CE9-603E-EE1AE791E05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23399" y="2319199"/>
            <a:ext cx="5372601" cy="1405415"/>
          </a:xfrm>
        </p:spPr>
      </p:pic>
      <p:sp>
        <p:nvSpPr>
          <p:cNvPr id="9" name="내용 개체 틀 8">
            <a:extLst>
              <a:ext uri="{FF2B5EF4-FFF2-40B4-BE49-F238E27FC236}">
                <a16:creationId xmlns:a16="http://schemas.microsoft.com/office/drawing/2014/main" id="{23940378-904B-B22A-3082-D947484F23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23399" y="3962400"/>
            <a:ext cx="10560297" cy="2209798"/>
          </a:xfrm>
        </p:spPr>
        <p:txBody>
          <a:bodyPr>
            <a:normAutofit lnSpcReduction="10000"/>
          </a:bodyPr>
          <a:lstStyle/>
          <a:p>
            <a:r>
              <a:rPr lang="en-US" altLang="ko-KR" dirty="0"/>
              <a:t>Asset </a:t>
            </a:r>
            <a:r>
              <a:rPr lang="ko-KR" altLang="en-US" dirty="0"/>
              <a:t>별로 </a:t>
            </a:r>
            <a:r>
              <a:rPr lang="ko-KR" altLang="en-US" dirty="0" err="1"/>
              <a:t>백테스팅</a:t>
            </a:r>
            <a:r>
              <a:rPr lang="ko-KR" altLang="en-US" dirty="0"/>
              <a:t> 결과를 확인 가능</a:t>
            </a:r>
            <a:r>
              <a:rPr lang="en-US" altLang="ko-KR" dirty="0"/>
              <a:t>.</a:t>
            </a:r>
          </a:p>
          <a:p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US Stock Market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의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CAGR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은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3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개의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Asset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중 가장 높은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CAGR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을 갖고 있지만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Max Drawdown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-50.89%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로 굉장히 높은 수치를 </a:t>
            </a:r>
            <a:r>
              <a:rPr lang="ko-KR" altLang="en-US" kern="100" dirty="0">
                <a:cs typeface="Times New Roman" panose="02020603050405020304" pitchFamily="18" charset="0"/>
              </a:rPr>
              <a:t>가짐</a:t>
            </a:r>
            <a:r>
              <a:rPr lang="en-US" altLang="ko-KR" kern="100" dirty="0">
                <a:cs typeface="Times New Roman" panose="02020603050405020304" pitchFamily="18" charset="0"/>
              </a:rPr>
              <a:t>.</a:t>
            </a:r>
            <a:endParaRPr lang="en-US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Cash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는 감소없이 안정적으로 상승했지만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CAGR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 </a:t>
            </a:r>
            <a:r>
              <a:rPr lang="en-US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2.27% </a:t>
            </a:r>
            <a:r>
              <a:rPr lang="ko-KR" altLang="ko-KR" sz="1800" kern="100" dirty="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로 굉장히 낮음을 알 수 </a:t>
            </a:r>
            <a:r>
              <a:rPr lang="ko-KR" altLang="en-US" kern="100" dirty="0">
                <a:cs typeface="Times New Roman" panose="02020603050405020304" pitchFamily="18" charset="0"/>
              </a:rPr>
              <a:t>있음</a:t>
            </a:r>
            <a:r>
              <a:rPr lang="en-US" altLang="ko-KR" kern="100" dirty="0">
                <a:cs typeface="Times New Roman" panose="02020603050405020304" pitchFamily="18" charset="0"/>
              </a:rPr>
              <a:t>.</a:t>
            </a:r>
            <a:endParaRPr lang="ko-KR" altLang="ko-KR" sz="1800" kern="100" dirty="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r>
              <a:rPr lang="en-US" altLang="ko-KR" sz="1800" dirty="0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REIT </a:t>
            </a:r>
            <a:r>
              <a:rPr lang="ko-KR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은 </a:t>
            </a:r>
            <a:r>
              <a:rPr lang="en-US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3</a:t>
            </a:r>
            <a:r>
              <a:rPr lang="ko-KR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개의 </a:t>
            </a:r>
            <a:r>
              <a:rPr lang="en-US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Asset </a:t>
            </a:r>
            <a:r>
              <a:rPr lang="ko-KR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중 두 번째로 높은 </a:t>
            </a:r>
            <a:r>
              <a:rPr lang="en-US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CAGR </a:t>
            </a:r>
            <a:r>
              <a:rPr lang="ko-KR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을 갖지만</a:t>
            </a:r>
            <a:r>
              <a:rPr lang="en-US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, Max Drawdown </a:t>
            </a:r>
            <a:r>
              <a:rPr lang="ko-KR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의 수치가 </a:t>
            </a:r>
            <a:r>
              <a:rPr lang="en-US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-68.28% </a:t>
            </a:r>
            <a:r>
              <a:rPr lang="ko-KR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로 가장 높은 수치를 가</a:t>
            </a:r>
            <a:r>
              <a:rPr lang="ko-KR" altLang="en-US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짐</a:t>
            </a:r>
            <a:r>
              <a:rPr lang="en-US" altLang="ko-KR" sz="1800" dirty="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112273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6D3A99-BC9D-4DC2-BE1B-9E2C93EDD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dirty="0"/>
              <a:t>추가 정보</a:t>
            </a: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24924314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ccentBoxVTI">
      <a:dk1>
        <a:srgbClr val="000000"/>
      </a:dk1>
      <a:lt1>
        <a:sysClr val="window" lastClr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8399950_TF89213316_Win32_OJ108761954" id="{2C949246-E701-4358-AE1D-5E981A9339C9}" vid="{1C9D17EB-7AF8-47B4-A0BF-F0125A4D3E6D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90D7697-8E53-4EA8-8CBB-9C19575257BF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B927DC71-2909-427C-BDB0-3E47E210151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DF0A252-5923-47A2-A53A-F9BF7290891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AccentBox 프레젠테이션</Template>
  <TotalTime>51</TotalTime>
  <Words>548</Words>
  <Application>Microsoft Office PowerPoint</Application>
  <PresentationFormat>와이드스크린</PresentationFormat>
  <Paragraphs>95</Paragraphs>
  <Slides>15</Slides>
  <Notes>15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19" baseType="lpstr">
      <vt:lpstr>맑은 고딕</vt:lpstr>
      <vt:lpstr>Arial</vt:lpstr>
      <vt:lpstr>Calibri</vt:lpstr>
      <vt:lpstr>AccentBoxVTI</vt:lpstr>
      <vt:lpstr>Portfolio Visualizer 실습</vt:lpstr>
      <vt:lpstr>목차</vt:lpstr>
      <vt:lpstr>설정</vt:lpstr>
      <vt:lpstr>Portfolio Visualizer 설정</vt:lpstr>
      <vt:lpstr>Portfolio Visualizer 설정</vt:lpstr>
      <vt:lpstr>백테스팅 결과</vt:lpstr>
      <vt:lpstr>포트폴리오 백테스팅 결과</vt:lpstr>
      <vt:lpstr>자산 별 백테스팅 결과</vt:lpstr>
      <vt:lpstr>추가 정보</vt:lpstr>
      <vt:lpstr>자산 간의 상관관계</vt:lpstr>
      <vt:lpstr>Drawdowns</vt:lpstr>
      <vt:lpstr>연간 손익 결과</vt:lpstr>
      <vt:lpstr>연간 분석 결과</vt:lpstr>
      <vt:lpstr>Stress Period</vt:lpstr>
      <vt:lpstr>감사합니다.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Portfolio Visualizer 실습</dc:title>
  <dc:creator>이우석</dc:creator>
  <cp:lastModifiedBy>이우석</cp:lastModifiedBy>
  <cp:revision>1</cp:revision>
  <dcterms:created xsi:type="dcterms:W3CDTF">2022-05-25T01:27:37Z</dcterms:created>
  <dcterms:modified xsi:type="dcterms:W3CDTF">2022-05-25T02:18:51Z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